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346" r:id="rId3"/>
    <p:sldId id="258" r:id="rId4"/>
    <p:sldId id="330" r:id="rId5"/>
    <p:sldId id="329" r:id="rId6"/>
    <p:sldId id="264" r:id="rId7"/>
    <p:sldId id="309" r:id="rId8"/>
    <p:sldId id="308" r:id="rId9"/>
    <p:sldId id="331" r:id="rId10"/>
    <p:sldId id="332" r:id="rId11"/>
    <p:sldId id="316" r:id="rId12"/>
    <p:sldId id="313" r:id="rId13"/>
    <p:sldId id="317" r:id="rId14"/>
    <p:sldId id="320" r:id="rId15"/>
    <p:sldId id="328" r:id="rId16"/>
    <p:sldId id="337" r:id="rId17"/>
    <p:sldId id="338" r:id="rId18"/>
    <p:sldId id="339" r:id="rId19"/>
    <p:sldId id="340" r:id="rId20"/>
    <p:sldId id="341" r:id="rId21"/>
    <p:sldId id="344" r:id="rId22"/>
    <p:sldId id="342" r:id="rId23"/>
    <p:sldId id="343" r:id="rId24"/>
    <p:sldId id="306" r:id="rId25"/>
    <p:sldId id="325" r:id="rId26"/>
    <p:sldId id="283" r:id="rId27"/>
    <p:sldId id="284" r:id="rId28"/>
    <p:sldId id="333" r:id="rId29"/>
    <p:sldId id="347" r:id="rId30"/>
    <p:sldId id="348" r:id="rId31"/>
    <p:sldId id="293" r:id="rId32"/>
    <p:sldId id="304" r:id="rId33"/>
    <p:sldId id="336" r:id="rId34"/>
    <p:sldId id="334" r:id="rId35"/>
    <p:sldId id="294" r:id="rId36"/>
    <p:sldId id="307" r:id="rId37"/>
    <p:sldId id="345" r:id="rId38"/>
    <p:sldId id="285" r:id="rId39"/>
    <p:sldId id="28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cici" initials="cc" lastIdx="1" clrIdx="0">
    <p:extLst>
      <p:ext uri="{19B8F6BF-5375-455C-9EA6-DF929625EA0E}">
        <p15:presenceInfo xmlns:p15="http://schemas.microsoft.com/office/powerpoint/2012/main" userId="299451dcf5df1f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p:cViewPr varScale="1">
        <p:scale>
          <a:sx n="81" d="100"/>
          <a:sy n="81" d="100"/>
        </p:scale>
        <p:origin x="6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CF89C-5163-437A-A813-3BB8759161FB}"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4FAF4-CC27-44EA-81C3-BAEB38691BBE}" type="slidenum">
              <a:rPr lang="zh-CN" altLang="en-US" smtClean="0"/>
              <a:t>‹#›</a:t>
            </a:fld>
            <a:endParaRPr lang="zh-CN" altLang="en-US"/>
          </a:p>
        </p:txBody>
      </p:sp>
    </p:spTree>
    <p:extLst>
      <p:ext uri="{BB962C8B-B14F-4D97-AF65-F5344CB8AC3E}">
        <p14:creationId xmlns:p14="http://schemas.microsoft.com/office/powerpoint/2010/main" val="421417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10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106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51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3768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13645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1518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68917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633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9491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845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909856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84432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2019/4/15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203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24B33-D793-44CD-979D-43BDCA573311}" type="datetimeFigureOut">
              <a:rPr lang="zh-CN" altLang="en-US" smtClean="0"/>
              <a:t>2019/4/15</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46791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w3cschool.cn/weixinapp/weixinapp-event.html" TargetMode="External"/><Relationship Id="rId2" Type="http://schemas.openxmlformats.org/officeDocument/2006/relationships/hyperlink" Target="https://www.w3cschool.cn/weixinapp/itz51q8o.html" TargetMode="External"/><Relationship Id="rId1" Type="http://schemas.openxmlformats.org/officeDocument/2006/relationships/slideLayout" Target="../slideLayouts/slideLayout7.xml"/><Relationship Id="rId4" Type="http://schemas.openxmlformats.org/officeDocument/2006/relationships/hyperlink" Target="https://www.w3cschool.cn/weixinapp/weixinapp-wxml.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506" y="1174094"/>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30" y="639628"/>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本框 8"/>
          <p:cNvSpPr txBox="1">
            <a:spLocks noChangeArrowheads="1"/>
          </p:cNvSpPr>
          <p:nvPr/>
        </p:nvSpPr>
        <p:spPr bwMode="auto">
          <a:xfrm>
            <a:off x="2499518" y="3049669"/>
            <a:ext cx="6962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7200" b="1" dirty="0">
                <a:solidFill>
                  <a:srgbClr val="404040"/>
                </a:solidFill>
                <a:latin typeface="微软雅黑" pitchFamily="34" charset="-122"/>
                <a:ea typeface="微软雅黑" pitchFamily="34" charset="-122"/>
              </a:rPr>
              <a:t>需求分析</a:t>
            </a:r>
          </a:p>
        </p:txBody>
      </p:sp>
      <p:sp>
        <p:nvSpPr>
          <p:cNvPr id="15366" name="矩形 9"/>
          <p:cNvSpPr>
            <a:spLocks noChangeArrowheads="1"/>
          </p:cNvSpPr>
          <p:nvPr/>
        </p:nvSpPr>
        <p:spPr bwMode="auto">
          <a:xfrm>
            <a:off x="1413536" y="1711403"/>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
        <p:nvSpPr>
          <p:cNvPr id="15367" name="文本框 10"/>
          <p:cNvSpPr txBox="1">
            <a:spLocks noChangeArrowheads="1"/>
          </p:cNvSpPr>
          <p:nvPr/>
        </p:nvSpPr>
        <p:spPr bwMode="auto">
          <a:xfrm>
            <a:off x="4100128" y="4633238"/>
            <a:ext cx="4532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prstClr val="black"/>
                </a:solidFill>
                <a:latin typeface="微软雅黑" pitchFamily="34" charset="-122"/>
                <a:ea typeface="微软雅黑" pitchFamily="34" charset="-122"/>
              </a:rPr>
              <a:t>组长：陈昱熹  组员：王敏   马宇轩</a:t>
            </a:r>
          </a:p>
        </p:txBody>
      </p:sp>
      <p:sp>
        <p:nvSpPr>
          <p:cNvPr id="15368" name="圆角矩形 11"/>
          <p:cNvSpPr>
            <a:spLocks noChangeArrowheads="1"/>
          </p:cNvSpPr>
          <p:nvPr/>
        </p:nvSpPr>
        <p:spPr bwMode="auto">
          <a:xfrm>
            <a:off x="4191000" y="4578817"/>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6DA87BE2-4A13-4B6D-BDAB-85434E30D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1" y="16547"/>
            <a:ext cx="2227898" cy="2219677"/>
          </a:xfrm>
          <a:prstGeom prst="rect">
            <a:avLst/>
          </a:prstGeom>
        </p:spPr>
      </p:pic>
    </p:spTree>
    <p:extLst>
      <p:ext uri="{BB962C8B-B14F-4D97-AF65-F5344CB8AC3E}">
        <p14:creationId xmlns:p14="http://schemas.microsoft.com/office/powerpoint/2010/main" val="1194740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363"/>
                                        </p:tgtEl>
                                        <p:attrNameLst>
                                          <p:attrName>style.visibility</p:attrName>
                                        </p:attrNameLst>
                                      </p:cBhvr>
                                      <p:to>
                                        <p:strVal val="visible"/>
                                      </p:to>
                                    </p:set>
                                    <p:animEffect transition="in" filter="fade">
                                      <p:cBhvr>
                                        <p:cTn id="14" dur="500"/>
                                        <p:tgtEl>
                                          <p:spTgt spid="153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fade">
                                      <p:cBhvr>
                                        <p:cTn id="17" dur="1000"/>
                                        <p:tgtEl>
                                          <p:spTgt spid="15365"/>
                                        </p:tgtEl>
                                      </p:cBhvr>
                                    </p:animEffect>
                                    <p:anim calcmode="lin" valueType="num">
                                      <p:cBhvr>
                                        <p:cTn id="18" dur="1000" fill="hold"/>
                                        <p:tgtEl>
                                          <p:spTgt spid="15365"/>
                                        </p:tgtEl>
                                        <p:attrNameLst>
                                          <p:attrName>ppt_x</p:attrName>
                                        </p:attrNameLst>
                                      </p:cBhvr>
                                      <p:tavLst>
                                        <p:tav tm="0">
                                          <p:val>
                                            <p:strVal val="#ppt_x"/>
                                          </p:val>
                                        </p:tav>
                                        <p:tav tm="100000">
                                          <p:val>
                                            <p:strVal val="#ppt_x"/>
                                          </p:val>
                                        </p:tav>
                                      </p:tavLst>
                                    </p:anim>
                                    <p:anim calcmode="lin" valueType="num">
                                      <p:cBhvr>
                                        <p:cTn id="19" dur="1000" fill="hold"/>
                                        <p:tgtEl>
                                          <p:spTgt spid="153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fade">
                                      <p:cBhvr>
                                        <p:cTn id="22" dur="1000"/>
                                        <p:tgtEl>
                                          <p:spTgt spid="15366"/>
                                        </p:tgtEl>
                                      </p:cBhvr>
                                    </p:animEffect>
                                    <p:anim calcmode="lin" valueType="num">
                                      <p:cBhvr>
                                        <p:cTn id="23" dur="1000" fill="hold"/>
                                        <p:tgtEl>
                                          <p:spTgt spid="15366"/>
                                        </p:tgtEl>
                                        <p:attrNameLst>
                                          <p:attrName>ppt_x</p:attrName>
                                        </p:attrNameLst>
                                      </p:cBhvr>
                                      <p:tavLst>
                                        <p:tav tm="0">
                                          <p:val>
                                            <p:strVal val="#ppt_x"/>
                                          </p:val>
                                        </p:tav>
                                        <p:tav tm="100000">
                                          <p:val>
                                            <p:strVal val="#ppt_x"/>
                                          </p:val>
                                        </p:tav>
                                      </p:tavLst>
                                    </p:anim>
                                    <p:anim calcmode="lin" valueType="num">
                                      <p:cBhvr>
                                        <p:cTn id="24" dur="1000" fill="hold"/>
                                        <p:tgtEl>
                                          <p:spTgt spid="1536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367"/>
                                        </p:tgtEl>
                                        <p:attrNameLst>
                                          <p:attrName>style.visibility</p:attrName>
                                        </p:attrNameLst>
                                      </p:cBhvr>
                                      <p:to>
                                        <p:strVal val="visible"/>
                                      </p:to>
                                    </p:set>
                                    <p:animEffect transition="in" filter="fade">
                                      <p:cBhvr>
                                        <p:cTn id="27" dur="1000"/>
                                        <p:tgtEl>
                                          <p:spTgt spid="15367"/>
                                        </p:tgtEl>
                                      </p:cBhvr>
                                    </p:animEffect>
                                    <p:anim calcmode="lin" valueType="num">
                                      <p:cBhvr>
                                        <p:cTn id="28" dur="1000" fill="hold"/>
                                        <p:tgtEl>
                                          <p:spTgt spid="15367"/>
                                        </p:tgtEl>
                                        <p:attrNameLst>
                                          <p:attrName>ppt_x</p:attrName>
                                        </p:attrNameLst>
                                      </p:cBhvr>
                                      <p:tavLst>
                                        <p:tav tm="0">
                                          <p:val>
                                            <p:strVal val="#ppt_x"/>
                                          </p:val>
                                        </p:tav>
                                        <p:tav tm="100000">
                                          <p:val>
                                            <p:strVal val="#ppt_x"/>
                                          </p:val>
                                        </p:tav>
                                      </p:tavLst>
                                    </p:anim>
                                    <p:anim calcmode="lin" valueType="num">
                                      <p:cBhvr>
                                        <p:cTn id="29" dur="1000" fill="hold"/>
                                        <p:tgtEl>
                                          <p:spTgt spid="1536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368"/>
                                        </p:tgtEl>
                                        <p:attrNameLst>
                                          <p:attrName>style.visibility</p:attrName>
                                        </p:attrNameLst>
                                      </p:cBhvr>
                                      <p:to>
                                        <p:strVal val="visible"/>
                                      </p:to>
                                    </p:set>
                                    <p:animEffect transition="in" filter="fade">
                                      <p:cBhvr>
                                        <p:cTn id="32" dur="1000"/>
                                        <p:tgtEl>
                                          <p:spTgt spid="15368"/>
                                        </p:tgtEl>
                                      </p:cBhvr>
                                    </p:animEffect>
                                    <p:anim calcmode="lin" valueType="num">
                                      <p:cBhvr>
                                        <p:cTn id="33" dur="1000" fill="hold"/>
                                        <p:tgtEl>
                                          <p:spTgt spid="15368"/>
                                        </p:tgtEl>
                                        <p:attrNameLst>
                                          <p:attrName>ppt_x</p:attrName>
                                        </p:attrNameLst>
                                      </p:cBhvr>
                                      <p:tavLst>
                                        <p:tav tm="0">
                                          <p:val>
                                            <p:strVal val="#ppt_x"/>
                                          </p:val>
                                        </p:tav>
                                        <p:tav tm="100000">
                                          <p:val>
                                            <p:strVal val="#ppt_x"/>
                                          </p:val>
                                        </p:tav>
                                      </p:tavLst>
                                    </p:anim>
                                    <p:anim calcmode="lin" valueType="num">
                                      <p:cBhvr>
                                        <p:cTn id="34" dur="1000" fill="hold"/>
                                        <p:tgtEl>
                                          <p:spTgt spid="153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5" name="矩形 4">
            <a:extLst>
              <a:ext uri="{FF2B5EF4-FFF2-40B4-BE49-F238E27FC236}">
                <a16:creationId xmlns:a16="http://schemas.microsoft.com/office/drawing/2014/main" id="{7F846F22-2E8B-41F9-ACF2-A636A48E989B}"/>
              </a:ext>
            </a:extLst>
          </p:cNvPr>
          <p:cNvSpPr/>
          <p:nvPr/>
        </p:nvSpPr>
        <p:spPr>
          <a:xfrm>
            <a:off x="260573" y="324152"/>
            <a:ext cx="2348720" cy="523220"/>
          </a:xfrm>
          <a:prstGeom prst="rect">
            <a:avLst/>
          </a:prstGeom>
        </p:spPr>
        <p:txBody>
          <a:bodyPr wrap="none">
            <a:spAutoFit/>
          </a:bodyPr>
          <a:lstStyle/>
          <a:p>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用户的特点</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2800" b="1" dirty="0"/>
          </a:p>
        </p:txBody>
      </p:sp>
      <p:sp>
        <p:nvSpPr>
          <p:cNvPr id="6" name="矩形 5">
            <a:extLst>
              <a:ext uri="{FF2B5EF4-FFF2-40B4-BE49-F238E27FC236}">
                <a16:creationId xmlns:a16="http://schemas.microsoft.com/office/drawing/2014/main" id="{81C0531B-1EEB-4AFB-B5CA-6DF6A7EBBAC5}"/>
              </a:ext>
            </a:extLst>
          </p:cNvPr>
          <p:cNvSpPr/>
          <p:nvPr/>
        </p:nvSpPr>
        <p:spPr>
          <a:xfrm>
            <a:off x="1012721" y="839679"/>
            <a:ext cx="9393739" cy="2809615"/>
          </a:xfrm>
          <a:prstGeom prst="rect">
            <a:avLst/>
          </a:prstGeom>
        </p:spPr>
        <p:txBody>
          <a:bodyPr wrap="square">
            <a:spAutoFit/>
          </a:bodyPr>
          <a:lstStyle/>
          <a:p>
            <a:pPr indent="266700" algn="just">
              <a:lnSpc>
                <a:spcPct val="150000"/>
              </a:lnSpc>
              <a:spcAft>
                <a:spcPts val="0"/>
              </a:spcAft>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本软件项目的最终用户是城市学院的广大老师和学生群体，</a:t>
            </a:r>
            <a:r>
              <a:rPr lang="zh-CN" altLang="zh-CN" sz="2000" kern="100" dirty="0">
                <a:latin typeface="Calibri" panose="020F0502020204030204" pitchFamily="34" charset="0"/>
                <a:ea typeface="宋体" panose="02010600030101010101" pitchFamily="2" charset="-122"/>
                <a:cs typeface="宋体" panose="02010600030101010101" pitchFamily="2" charset="-122"/>
              </a:rPr>
              <a:t>该群体都已经能熟练地使用小程序。项目的开发人员会对本软件进行简单的维护，以及解决常见的配置问题；</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133350" algn="just">
              <a:lnSpc>
                <a:spcPct val="150000"/>
              </a:lnSpc>
              <a:spcAft>
                <a:spcPts val="0"/>
              </a:spcAft>
            </a:pPr>
            <a:r>
              <a:rPr lang="zh-CN" altLang="zh-CN" sz="2000" kern="100" dirty="0">
                <a:latin typeface="Calibri" panose="020F0502020204030204" pitchFamily="34" charset="0"/>
                <a:ea typeface="宋体" panose="02010600030101010101" pitchFamily="2" charset="-122"/>
                <a:cs typeface="宋体" panose="02010600030101010101" pitchFamily="2" charset="-122"/>
              </a:rPr>
              <a:t>本软件将在</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每一天</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24</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小时连续运行，每一天的同时在线用户预计将不会超过</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1000</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人；</a:t>
            </a:r>
          </a:p>
          <a:p>
            <a:pPr indent="133350" algn="just">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用户的组织结构图以及用户角色如下：</a:t>
            </a:r>
          </a:p>
        </p:txBody>
      </p:sp>
      <p:graphicFrame>
        <p:nvGraphicFramePr>
          <p:cNvPr id="7" name="表格 6">
            <a:extLst>
              <a:ext uri="{FF2B5EF4-FFF2-40B4-BE49-F238E27FC236}">
                <a16:creationId xmlns:a16="http://schemas.microsoft.com/office/drawing/2014/main" id="{362F76C7-2CD3-4F7D-B306-EAB3BAA18CF5}"/>
              </a:ext>
            </a:extLst>
          </p:cNvPr>
          <p:cNvGraphicFramePr>
            <a:graphicFrameLocks noGrp="1"/>
          </p:cNvGraphicFramePr>
          <p:nvPr>
            <p:extLst>
              <p:ext uri="{D42A27DB-BD31-4B8C-83A1-F6EECF244321}">
                <p14:modId xmlns:p14="http://schemas.microsoft.com/office/powerpoint/2010/main" val="486029000"/>
              </p:ext>
            </p:extLst>
          </p:nvPr>
        </p:nvGraphicFramePr>
        <p:xfrm>
          <a:off x="2672408" y="3887676"/>
          <a:ext cx="6984836" cy="2375429"/>
        </p:xfrm>
        <a:graphic>
          <a:graphicData uri="http://schemas.openxmlformats.org/drawingml/2006/table">
            <a:tbl>
              <a:tblPr firstRow="1" firstCol="1" bandRow="1">
                <a:tableStyleId>{5C22544A-7EE6-4342-B048-85BDC9FD1C3A}</a:tableStyleId>
              </a:tblPr>
              <a:tblGrid>
                <a:gridCol w="3492418">
                  <a:extLst>
                    <a:ext uri="{9D8B030D-6E8A-4147-A177-3AD203B41FA5}">
                      <a16:colId xmlns:a16="http://schemas.microsoft.com/office/drawing/2014/main" val="3931228625"/>
                    </a:ext>
                  </a:extLst>
                </a:gridCol>
                <a:gridCol w="3492418">
                  <a:extLst>
                    <a:ext uri="{9D8B030D-6E8A-4147-A177-3AD203B41FA5}">
                      <a16:colId xmlns:a16="http://schemas.microsoft.com/office/drawing/2014/main" val="2602176691"/>
                    </a:ext>
                  </a:extLst>
                </a:gridCol>
              </a:tblGrid>
              <a:tr h="981869">
                <a:tc>
                  <a:txBody>
                    <a:bodyPr/>
                    <a:lstStyle/>
                    <a:p>
                      <a:pPr algn="just">
                        <a:lnSpc>
                          <a:spcPct val="150000"/>
                        </a:lnSpc>
                        <a:spcAft>
                          <a:spcPts val="0"/>
                        </a:spcAft>
                      </a:pPr>
                      <a:r>
                        <a:rPr lang="zh-CN" sz="2000" kern="100" dirty="0">
                          <a:effectLst/>
                        </a:rPr>
                        <a:t>系统使用人员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分工</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986566"/>
                  </a:ext>
                </a:extLst>
              </a:tr>
              <a:tr h="464520">
                <a:tc>
                  <a:txBody>
                    <a:bodyPr/>
                    <a:lstStyle/>
                    <a:p>
                      <a:pPr algn="just">
                        <a:lnSpc>
                          <a:spcPct val="150000"/>
                        </a:lnSpc>
                        <a:spcAft>
                          <a:spcPts val="0"/>
                        </a:spcAft>
                      </a:pPr>
                      <a:r>
                        <a:rPr lang="zh-CN" sz="2000" kern="100" dirty="0">
                          <a:effectLst/>
                        </a:rPr>
                        <a:t>学生</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79971485"/>
                  </a:ext>
                </a:extLst>
              </a:tr>
              <a:tr h="464520">
                <a:tc>
                  <a:txBody>
                    <a:bodyPr/>
                    <a:lstStyle/>
                    <a:p>
                      <a:pPr algn="just">
                        <a:lnSpc>
                          <a:spcPct val="150000"/>
                        </a:lnSpc>
                        <a:spcAft>
                          <a:spcPts val="0"/>
                        </a:spcAft>
                      </a:pPr>
                      <a:r>
                        <a:rPr lang="zh-CN" sz="2000" kern="100">
                          <a:effectLst/>
                        </a:rPr>
                        <a:t>老师</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a:effectLst/>
                        </a:rPr>
                        <a:t>使用</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03364665"/>
                  </a:ext>
                </a:extLst>
              </a:tr>
              <a:tr h="464520">
                <a:tc>
                  <a:txBody>
                    <a:bodyPr/>
                    <a:lstStyle/>
                    <a:p>
                      <a:pPr algn="just">
                        <a:lnSpc>
                          <a:spcPct val="150000"/>
                        </a:lnSpc>
                        <a:spcAft>
                          <a:spcPts val="0"/>
                        </a:spcAft>
                      </a:pPr>
                      <a:r>
                        <a:rPr lang="zh-CN" sz="2000" kern="100" dirty="0">
                          <a:effectLst/>
                        </a:rPr>
                        <a:t>开发人员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lnSpc>
                          <a:spcPct val="150000"/>
                        </a:lnSpc>
                        <a:spcAft>
                          <a:spcPts val="0"/>
                        </a:spcAft>
                      </a:pPr>
                      <a:r>
                        <a:rPr lang="zh-CN" sz="2000" kern="100" dirty="0">
                          <a:effectLst/>
                        </a:rPr>
                        <a:t>系统维护</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28329407"/>
                  </a:ext>
                </a:extLst>
              </a:tr>
            </a:tbl>
          </a:graphicData>
        </a:graphic>
      </p:graphicFrame>
    </p:spTree>
    <p:extLst>
      <p:ext uri="{BB962C8B-B14F-4D97-AF65-F5344CB8AC3E}">
        <p14:creationId xmlns:p14="http://schemas.microsoft.com/office/powerpoint/2010/main" val="1911825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3" name="矩形 2">
            <a:extLst>
              <a:ext uri="{FF2B5EF4-FFF2-40B4-BE49-F238E27FC236}">
                <a16:creationId xmlns:a16="http://schemas.microsoft.com/office/drawing/2014/main" id="{352DCD1A-EB9B-4BAB-B6AA-B031358AFD43}"/>
              </a:ext>
            </a:extLst>
          </p:cNvPr>
          <p:cNvSpPr/>
          <p:nvPr/>
        </p:nvSpPr>
        <p:spPr>
          <a:xfrm>
            <a:off x="1298787" y="2287806"/>
            <a:ext cx="4115963" cy="584775"/>
          </a:xfrm>
          <a:prstGeom prst="rect">
            <a:avLst/>
          </a:prstGeom>
        </p:spPr>
        <p:txBody>
          <a:bodyPr wrap="square">
            <a:spAutoFit/>
          </a:bodyPr>
          <a:lstStyle/>
          <a:p>
            <a:pPr lvl="0" algn="ctr"/>
            <a:r>
              <a:rPr lang="zh-CN" altLang="zh-CN" sz="3200" b="1" dirty="0"/>
              <a:t>需求规定 </a:t>
            </a:r>
            <a:endParaRPr lang="zh-CN" altLang="zh-CN" sz="4400" b="1" dirty="0"/>
          </a:p>
        </p:txBody>
      </p:sp>
    </p:spTree>
    <p:extLst>
      <p:ext uri="{BB962C8B-B14F-4D97-AF65-F5344CB8AC3E}">
        <p14:creationId xmlns:p14="http://schemas.microsoft.com/office/powerpoint/2010/main" val="868174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5094CC-EC30-4DC8-A668-2FCB1B657F5D}"/>
              </a:ext>
            </a:extLst>
          </p:cNvPr>
          <p:cNvSpPr/>
          <p:nvPr/>
        </p:nvSpPr>
        <p:spPr>
          <a:xfrm>
            <a:off x="374865" y="75796"/>
            <a:ext cx="2709396" cy="729367"/>
          </a:xfrm>
          <a:prstGeom prst="rect">
            <a:avLst/>
          </a:prstGeom>
        </p:spPr>
        <p:txBody>
          <a:bodyPr wrap="none">
            <a:spAutoFit/>
          </a:bodyPr>
          <a:lstStyle/>
          <a:p>
            <a:pPr algn="just">
              <a:lnSpc>
                <a:spcPct val="173000"/>
              </a:lnSpc>
              <a:spcBef>
                <a:spcPts val="1300"/>
              </a:spcBef>
              <a:spcAft>
                <a:spcPts val="1300"/>
              </a:spcAft>
            </a:pPr>
            <a:r>
              <a:rPr lang="zh-CN" altLang="en-US" sz="2800" b="1" kern="100" dirty="0">
                <a:latin typeface="Arial" panose="020B0604020202020204" pitchFamily="34" charset="0"/>
                <a:ea typeface="黑体" panose="02010609060101010101" pitchFamily="49" charset="-122"/>
                <a:cs typeface="Times New Roman" panose="02020603050405020304" pitchFamily="18" charset="0"/>
              </a:rPr>
              <a:t>对功能的定义：</a:t>
            </a:r>
            <a:endParaRPr lang="zh-CN" altLang="zh-CN" sz="2800" b="1" kern="100" dirty="0">
              <a:latin typeface="Arial" panose="020B0604020202020204" pitchFamily="34" charset="0"/>
              <a:ea typeface="黑体" panose="02010609060101010101" pitchFamily="49" charset="-122"/>
              <a:cs typeface="Times New Roman" panose="02020603050405020304" pitchFamily="18" charset="0"/>
            </a:endParaRPr>
          </a:p>
        </p:txBody>
      </p:sp>
      <p:sp>
        <p:nvSpPr>
          <p:cNvPr id="5" name="Rectangle 2">
            <a:extLst>
              <a:ext uri="{FF2B5EF4-FFF2-40B4-BE49-F238E27FC236}">
                <a16:creationId xmlns:a16="http://schemas.microsoft.com/office/drawing/2014/main" id="{D581CF9E-D970-4D4C-814E-DE5552BC30A5}"/>
              </a:ext>
            </a:extLst>
          </p:cNvPr>
          <p:cNvSpPr>
            <a:spLocks noChangeArrowheads="1"/>
          </p:cNvSpPr>
          <p:nvPr/>
        </p:nvSpPr>
        <p:spPr bwMode="auto">
          <a:xfrm>
            <a:off x="3374430" y="75796"/>
            <a:ext cx="140494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descr="oleimage">
            <a:extLst>
              <a:ext uri="{FF2B5EF4-FFF2-40B4-BE49-F238E27FC236}">
                <a16:creationId xmlns:a16="http://schemas.microsoft.com/office/drawing/2014/main" id="{7E81F9F2-97E3-4C63-AE0D-151723A48B43}"/>
              </a:ext>
            </a:extLst>
          </p:cNvPr>
          <p:cNvGraphicFramePr>
            <a:graphicFrameLocks noChangeAspect="1"/>
          </p:cNvGraphicFramePr>
          <p:nvPr>
            <p:extLst>
              <p:ext uri="{D42A27DB-BD31-4B8C-83A1-F6EECF244321}">
                <p14:modId xmlns:p14="http://schemas.microsoft.com/office/powerpoint/2010/main" val="871785904"/>
              </p:ext>
            </p:extLst>
          </p:nvPr>
        </p:nvGraphicFramePr>
        <p:xfrm>
          <a:off x="3374431" y="75797"/>
          <a:ext cx="5274023" cy="6706405"/>
        </p:xfrm>
        <a:graphic>
          <a:graphicData uri="http://schemas.openxmlformats.org/presentationml/2006/ole">
            <mc:AlternateContent xmlns:mc="http://schemas.openxmlformats.org/markup-compatibility/2006">
              <mc:Choice xmlns:v="urn:schemas-microsoft-com:vml" Requires="v">
                <p:oleObj spid="_x0000_s2074" r:id="rId3" imgW="5118363" imgH="6509084" progId="Package">
                  <p:embed/>
                </p:oleObj>
              </mc:Choice>
              <mc:Fallback>
                <p:oleObj r:id="rId3" imgW="5118363" imgH="6509084" progId="Package">
                  <p:embed/>
                  <p:pic>
                    <p:nvPicPr>
                      <p:cNvPr id="0" name="Object 1" descr="ole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431" y="75797"/>
                        <a:ext cx="5274023" cy="6706405"/>
                      </a:xfrm>
                      <a:prstGeom prst="rect">
                        <a:avLst/>
                      </a:prstGeom>
                      <a:noFill/>
                    </p:spPr>
                  </p:pic>
                </p:oleObj>
              </mc:Fallback>
            </mc:AlternateContent>
          </a:graphicData>
        </a:graphic>
      </p:graphicFrame>
    </p:spTree>
    <p:extLst>
      <p:ext uri="{BB962C8B-B14F-4D97-AF65-F5344CB8AC3E}">
        <p14:creationId xmlns:p14="http://schemas.microsoft.com/office/powerpoint/2010/main" val="3949782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矩形 3">
            <a:extLst>
              <a:ext uri="{FF2B5EF4-FFF2-40B4-BE49-F238E27FC236}">
                <a16:creationId xmlns:a16="http://schemas.microsoft.com/office/drawing/2014/main" id="{40F307F3-4389-445E-AC95-7B50D1E0FAF5}"/>
              </a:ext>
            </a:extLst>
          </p:cNvPr>
          <p:cNvSpPr/>
          <p:nvPr/>
        </p:nvSpPr>
        <p:spPr>
          <a:xfrm>
            <a:off x="878127" y="929581"/>
            <a:ext cx="11056268" cy="5139869"/>
          </a:xfrm>
          <a:prstGeom prst="rect">
            <a:avLst/>
          </a:prstGeom>
        </p:spPr>
        <p:txBody>
          <a:bodyPr wrap="square">
            <a:spAutoFit/>
          </a:bodyPr>
          <a:lstStyle/>
          <a:p>
            <a:r>
              <a:rPr lang="en-US" altLang="zh-CN" sz="2000" b="1" dirty="0"/>
              <a:t>1.</a:t>
            </a:r>
            <a:r>
              <a:rPr lang="zh-CN" altLang="zh-CN" sz="2000" b="1" dirty="0"/>
              <a:t>精度</a:t>
            </a:r>
          </a:p>
          <a:p>
            <a:r>
              <a:rPr lang="en-US" altLang="zh-CN" sz="2000" dirty="0"/>
              <a:t>        </a:t>
            </a:r>
            <a:r>
              <a:rPr lang="zh-CN" altLang="zh-CN" sz="2000" dirty="0"/>
              <a:t>任何一个系统的开发都应充分考虑各种系统错误，避免造成数据库系统不一致或损坏，因此在本系统中采用出错提示框形式为用户提供出错信息；另外对于一些关键性操作如管理员对用户进行删除或修改记录操作时，也提供了确认机制。</a:t>
            </a:r>
            <a:endParaRPr lang="en-US" altLang="zh-CN" sz="2000" dirty="0"/>
          </a:p>
          <a:p>
            <a:endParaRPr lang="zh-CN" altLang="zh-CN" sz="2000" dirty="0"/>
          </a:p>
          <a:p>
            <a:r>
              <a:rPr lang="en-US" altLang="zh-CN" sz="2000" b="1" dirty="0"/>
              <a:t>2.</a:t>
            </a:r>
            <a:r>
              <a:rPr lang="zh-CN" altLang="zh-CN" sz="2000" b="1" dirty="0"/>
              <a:t>时间特性要求</a:t>
            </a:r>
          </a:p>
          <a:p>
            <a:r>
              <a:rPr lang="en-US" altLang="zh-CN" sz="2000" dirty="0"/>
              <a:t> </a:t>
            </a:r>
            <a:endParaRPr lang="zh-CN" altLang="zh-CN" sz="2000" dirty="0"/>
          </a:p>
          <a:p>
            <a:pPr marL="285750" lvl="0" indent="-285750">
              <a:buFont typeface="Arial" panose="020B0604020202020204" pitchFamily="34" charset="0"/>
              <a:buChar char="•"/>
            </a:pPr>
            <a:r>
              <a:rPr lang="zh-CN" altLang="zh-CN" sz="2000" dirty="0"/>
              <a:t>系统响应时间是</a:t>
            </a:r>
            <a:r>
              <a:rPr lang="en-US" altLang="zh-CN" sz="2000" dirty="0"/>
              <a:t>20ms</a:t>
            </a:r>
            <a:r>
              <a:rPr lang="zh-CN" altLang="zh-CN" sz="2000" dirty="0"/>
              <a:t>；</a:t>
            </a:r>
          </a:p>
          <a:p>
            <a:pPr marL="285750" lvl="0" indent="-285750">
              <a:buFont typeface="Arial" panose="020B0604020202020204" pitchFamily="34" charset="0"/>
              <a:buChar char="•"/>
            </a:pPr>
            <a:r>
              <a:rPr lang="zh-CN" altLang="zh-CN" sz="2000" dirty="0"/>
              <a:t>系统数据更新时间是</a:t>
            </a:r>
            <a:r>
              <a:rPr lang="en-US" altLang="zh-CN" sz="2000" dirty="0"/>
              <a:t>5ms</a:t>
            </a:r>
            <a:r>
              <a:rPr lang="zh-CN" altLang="zh-CN" sz="2000" dirty="0"/>
              <a:t>；</a:t>
            </a:r>
          </a:p>
          <a:p>
            <a:pPr marL="285750" lvl="0" indent="-285750">
              <a:buFont typeface="Arial" panose="020B0604020202020204" pitchFamily="34" charset="0"/>
              <a:buChar char="•"/>
            </a:pPr>
            <a:r>
              <a:rPr lang="zh-CN" altLang="zh-CN" sz="2000" dirty="0"/>
              <a:t>系统数据的转换和传送时间是</a:t>
            </a:r>
            <a:r>
              <a:rPr lang="en-US" altLang="zh-CN" sz="2000" dirty="0"/>
              <a:t>3ms</a:t>
            </a:r>
            <a:r>
              <a:rPr lang="zh-CN" altLang="zh-CN" sz="2000" dirty="0"/>
              <a:t>；</a:t>
            </a:r>
          </a:p>
          <a:p>
            <a:pPr marL="285750" lvl="0" indent="-285750">
              <a:buFont typeface="Arial" panose="020B0604020202020204" pitchFamily="34" charset="0"/>
              <a:buChar char="•"/>
            </a:pPr>
            <a:r>
              <a:rPr lang="zh-CN" altLang="zh-CN" sz="2000" dirty="0"/>
              <a:t>系统数据显示时间是</a:t>
            </a:r>
            <a:r>
              <a:rPr lang="en-US" altLang="zh-CN" sz="2000" dirty="0"/>
              <a:t>1ms</a:t>
            </a:r>
            <a:r>
              <a:rPr lang="zh-CN" altLang="zh-CN" sz="2000" dirty="0"/>
              <a:t>；</a:t>
            </a:r>
            <a:endParaRPr lang="en-US" altLang="zh-CN" sz="2000" dirty="0"/>
          </a:p>
          <a:p>
            <a:pPr lvl="0"/>
            <a:endParaRPr lang="zh-CN" altLang="zh-CN" sz="2000" dirty="0"/>
          </a:p>
          <a:p>
            <a:r>
              <a:rPr lang="en-US" altLang="zh-CN" sz="2000" b="1" dirty="0"/>
              <a:t>3.</a:t>
            </a:r>
            <a:r>
              <a:rPr lang="zh-CN" altLang="zh-CN" sz="2000" b="1" dirty="0"/>
              <a:t>灵活性</a:t>
            </a:r>
          </a:p>
          <a:p>
            <a:r>
              <a:rPr lang="zh-CN" altLang="zh-CN" sz="2000" dirty="0"/>
              <a:t>该小程序可以在任何可运</a:t>
            </a:r>
            <a:r>
              <a:rPr lang="zh-CN" altLang="zh-CN" sz="2000" dirty="0">
                <a:solidFill>
                  <a:schemeClr val="bg1"/>
                </a:solidFill>
              </a:rPr>
              <a:t>行</a:t>
            </a:r>
            <a:r>
              <a:rPr lang="zh-CN" altLang="zh-CN" sz="2000" dirty="0">
                <a:solidFill>
                  <a:schemeClr val="bg2"/>
                </a:solidFill>
              </a:rPr>
              <a:t>微信客户端的终端上使用，系统管理员可以添加额外的功能。</a:t>
            </a:r>
          </a:p>
          <a:p>
            <a:pPr indent="266700" algn="just">
              <a:spcAft>
                <a:spcPts val="0"/>
              </a:spcAft>
            </a:pPr>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EE10D54F-C796-48D9-8F58-8F5182C4CF90}"/>
              </a:ext>
            </a:extLst>
          </p:cNvPr>
          <p:cNvSpPr/>
          <p:nvPr/>
        </p:nvSpPr>
        <p:spPr>
          <a:xfrm>
            <a:off x="113839" y="344806"/>
            <a:ext cx="2646878" cy="584775"/>
          </a:xfrm>
          <a:prstGeom prst="rect">
            <a:avLst/>
          </a:prstGeom>
        </p:spPr>
        <p:txBody>
          <a:bodyPr wrap="none">
            <a:spAutoFit/>
          </a:bodyPr>
          <a:lstStyle/>
          <a:p>
            <a:r>
              <a:rPr lang="zh-CN" altLang="zh-CN" sz="3200" b="1" dirty="0"/>
              <a:t>对性能的规定</a:t>
            </a:r>
          </a:p>
        </p:txBody>
      </p:sp>
    </p:spTree>
    <p:extLst>
      <p:ext uri="{BB962C8B-B14F-4D97-AF65-F5344CB8AC3E}">
        <p14:creationId xmlns:p14="http://schemas.microsoft.com/office/powerpoint/2010/main" val="2665597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5048F9-E1BC-4996-AF6B-58A1B1150227}"/>
              </a:ext>
            </a:extLst>
          </p:cNvPr>
          <p:cNvSpPr/>
          <p:nvPr/>
        </p:nvSpPr>
        <p:spPr>
          <a:xfrm>
            <a:off x="865354" y="294133"/>
            <a:ext cx="11558688" cy="6186309"/>
          </a:xfrm>
          <a:prstGeom prst="rect">
            <a:avLst/>
          </a:prstGeom>
        </p:spPr>
        <p:txBody>
          <a:bodyPr wrap="square">
            <a:spAutoFit/>
          </a:bodyPr>
          <a:lstStyle/>
          <a:p>
            <a:r>
              <a:rPr lang="zh-CN" altLang="zh-CN" dirty="0"/>
              <a:t>用户：</a:t>
            </a:r>
          </a:p>
          <a:p>
            <a:pPr lvl="0"/>
            <a:r>
              <a:rPr lang="zh-CN" altLang="zh-CN" dirty="0"/>
              <a:t>对记录相关记录的表只能进行添加；</a:t>
            </a:r>
          </a:p>
          <a:p>
            <a:pPr lvl="0"/>
            <a:r>
              <a:rPr lang="zh-CN" altLang="zh-CN" dirty="0"/>
              <a:t>可以对自己的登陆信息进行修改；</a:t>
            </a:r>
          </a:p>
          <a:p>
            <a:r>
              <a:rPr lang="en-US" altLang="zh-CN" dirty="0"/>
              <a:t>    </a:t>
            </a:r>
            <a:endParaRPr lang="zh-CN" altLang="zh-CN" dirty="0"/>
          </a:p>
          <a:p>
            <a:r>
              <a:rPr lang="zh-CN" altLang="zh-CN" dirty="0"/>
              <a:t>系统管理员：</a:t>
            </a:r>
          </a:p>
          <a:p>
            <a:pPr lvl="0"/>
            <a:r>
              <a:rPr lang="zh-CN" altLang="zh-CN" dirty="0"/>
              <a:t>对记录相关信息的表可以进行添加、修改、以及删除；</a:t>
            </a:r>
          </a:p>
          <a:p>
            <a:pPr lvl="0"/>
            <a:r>
              <a:rPr lang="zh-CN" altLang="zh-CN" dirty="0"/>
              <a:t>对用户的基础信息表可以进行添加、修改、以及删除；</a:t>
            </a:r>
          </a:p>
          <a:p>
            <a:pPr lvl="0"/>
            <a:r>
              <a:rPr lang="zh-CN" altLang="zh-CN" dirty="0"/>
              <a:t>可以对自己的登陆信息进行修改；</a:t>
            </a:r>
          </a:p>
          <a:p>
            <a:r>
              <a:rPr lang="en-US" altLang="zh-CN" dirty="0"/>
              <a:t> </a:t>
            </a:r>
            <a:endParaRPr lang="zh-CN" altLang="zh-CN" dirty="0"/>
          </a:p>
          <a:p>
            <a:r>
              <a:rPr lang="zh-CN" altLang="zh-CN" dirty="0"/>
              <a:t>系统维护员：</a:t>
            </a:r>
          </a:p>
          <a:p>
            <a:pPr lvl="0"/>
            <a:r>
              <a:rPr lang="zh-CN" altLang="zh-CN" dirty="0"/>
              <a:t>对记录系统管理员的信息表可以进行添加、修改、删除；</a:t>
            </a:r>
          </a:p>
          <a:p>
            <a:pPr lvl="0"/>
            <a:r>
              <a:rPr lang="zh-CN" altLang="zh-CN" dirty="0"/>
              <a:t>可以对自己的登陆信息进行修改；</a:t>
            </a:r>
            <a:endParaRPr lang="en-US" altLang="zh-CN" dirty="0"/>
          </a:p>
          <a:p>
            <a:pPr lvl="0"/>
            <a:endParaRPr lang="en-US" altLang="zh-CN" dirty="0"/>
          </a:p>
          <a:p>
            <a:pPr lvl="0"/>
            <a:endParaRPr lang="zh-CN" altLang="zh-CN" dirty="0"/>
          </a:p>
          <a:p>
            <a:r>
              <a:rPr lang="zh-CN" altLang="zh-CN" dirty="0"/>
              <a:t>软件系统崩溃，无论系统正常或有问题，系统管理员都可以使用终端登陆；</a:t>
            </a:r>
          </a:p>
          <a:p>
            <a:r>
              <a:rPr lang="zh-CN" altLang="zh-CN" dirty="0"/>
              <a:t>系统出问题，不会影响已注册登录过的用户、以及系统管理员的所有信息；</a:t>
            </a:r>
            <a:endParaRPr lang="en-US" altLang="zh-CN" dirty="0"/>
          </a:p>
          <a:p>
            <a:endParaRPr lang="en-US" altLang="zh-CN" dirty="0"/>
          </a:p>
          <a:p>
            <a:endParaRPr lang="en-US" altLang="zh-CN" dirty="0"/>
          </a:p>
          <a:p>
            <a:r>
              <a:rPr lang="zh-CN" altLang="zh-CN" dirty="0"/>
              <a:t>可维护性：在使用过程中，系统管理员可以对系统进行简单的系统维护；</a:t>
            </a:r>
          </a:p>
          <a:p>
            <a:r>
              <a:rPr lang="zh-CN" altLang="zh-CN" dirty="0"/>
              <a:t>可补充性：在使用过程中，由于用户的需求，可以在系统显示添加功能以及添加后台的数据库；</a:t>
            </a:r>
          </a:p>
          <a:p>
            <a:r>
              <a:rPr lang="zh-CN" altLang="zh-CN" dirty="0"/>
              <a:t>易读性：程序可应对不同文化水平的使用者；</a:t>
            </a:r>
          </a:p>
          <a:p>
            <a:r>
              <a:rPr lang="zh-CN" altLang="zh-CN" dirty="0"/>
              <a:t>可靠性：系统必须保证使用者的信息的安全；</a:t>
            </a:r>
          </a:p>
        </p:txBody>
      </p:sp>
      <p:sp>
        <p:nvSpPr>
          <p:cNvPr id="5" name="矩形 4">
            <a:extLst>
              <a:ext uri="{FF2B5EF4-FFF2-40B4-BE49-F238E27FC236}">
                <a16:creationId xmlns:a16="http://schemas.microsoft.com/office/drawing/2014/main" id="{5966BB9C-5DE8-4A89-BBBC-46B5B1BCF3FF}"/>
              </a:ext>
            </a:extLst>
          </p:cNvPr>
          <p:cNvSpPr/>
          <p:nvPr/>
        </p:nvSpPr>
        <p:spPr>
          <a:xfrm>
            <a:off x="89483" y="0"/>
            <a:ext cx="2031325" cy="369332"/>
          </a:xfrm>
          <a:prstGeom prst="rect">
            <a:avLst/>
          </a:prstGeom>
        </p:spPr>
        <p:txBody>
          <a:bodyPr wrap="none">
            <a:spAutoFit/>
          </a:bodyPr>
          <a:lstStyle/>
          <a:p>
            <a:r>
              <a:rPr lang="zh-CN" altLang="zh-CN" b="1" dirty="0"/>
              <a:t>数据管理能力要求</a:t>
            </a:r>
          </a:p>
        </p:txBody>
      </p:sp>
      <p:sp>
        <p:nvSpPr>
          <p:cNvPr id="6" name="矩形 5">
            <a:extLst>
              <a:ext uri="{FF2B5EF4-FFF2-40B4-BE49-F238E27FC236}">
                <a16:creationId xmlns:a16="http://schemas.microsoft.com/office/drawing/2014/main" id="{623BF801-0B4E-47CC-963B-BCCAD6615829}"/>
              </a:ext>
            </a:extLst>
          </p:cNvPr>
          <p:cNvSpPr/>
          <p:nvPr/>
        </p:nvSpPr>
        <p:spPr>
          <a:xfrm>
            <a:off x="190530" y="3680886"/>
            <a:ext cx="1569660" cy="369332"/>
          </a:xfrm>
          <a:prstGeom prst="rect">
            <a:avLst/>
          </a:prstGeom>
        </p:spPr>
        <p:txBody>
          <a:bodyPr wrap="none">
            <a:spAutoFit/>
          </a:bodyPr>
          <a:lstStyle/>
          <a:p>
            <a:r>
              <a:rPr lang="zh-CN" altLang="zh-CN" b="1" dirty="0"/>
              <a:t>故障处理要求</a:t>
            </a:r>
          </a:p>
        </p:txBody>
      </p:sp>
      <p:sp>
        <p:nvSpPr>
          <p:cNvPr id="7" name="矩形 6">
            <a:extLst>
              <a:ext uri="{FF2B5EF4-FFF2-40B4-BE49-F238E27FC236}">
                <a16:creationId xmlns:a16="http://schemas.microsoft.com/office/drawing/2014/main" id="{D4E86DC8-F913-4936-8DD9-F74DB3A4F11A}"/>
              </a:ext>
            </a:extLst>
          </p:cNvPr>
          <p:cNvSpPr/>
          <p:nvPr/>
        </p:nvSpPr>
        <p:spPr>
          <a:xfrm>
            <a:off x="149235" y="4895998"/>
            <a:ext cx="1569660" cy="369332"/>
          </a:xfrm>
          <a:prstGeom prst="rect">
            <a:avLst/>
          </a:prstGeom>
        </p:spPr>
        <p:txBody>
          <a:bodyPr wrap="none">
            <a:spAutoFit/>
          </a:bodyPr>
          <a:lstStyle/>
          <a:p>
            <a:r>
              <a:rPr lang="zh-CN" altLang="zh-CN" b="1" dirty="0"/>
              <a:t>其他专门要求</a:t>
            </a:r>
          </a:p>
        </p:txBody>
      </p:sp>
    </p:spTree>
    <p:extLst>
      <p:ext uri="{BB962C8B-B14F-4D97-AF65-F5344CB8AC3E}">
        <p14:creationId xmlns:p14="http://schemas.microsoft.com/office/powerpoint/2010/main" val="874268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69B3785B-289D-4679-AFCE-11F25F7CD37D}"/>
              </a:ext>
            </a:extLst>
          </p:cNvPr>
          <p:cNvSpPr/>
          <p:nvPr/>
        </p:nvSpPr>
        <p:spPr>
          <a:xfrm>
            <a:off x="2543084" y="2355712"/>
            <a:ext cx="1627369" cy="523220"/>
          </a:xfrm>
          <a:prstGeom prst="rect">
            <a:avLst/>
          </a:prstGeom>
        </p:spPr>
        <p:txBody>
          <a:bodyPr wrap="none">
            <a:spAutoFit/>
          </a:bodyPr>
          <a:lstStyle/>
          <a:p>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界面设计</a:t>
            </a:r>
            <a:endParaRPr lang="zh-CN" altLang="en-US" sz="2800" b="1" dirty="0"/>
          </a:p>
        </p:txBody>
      </p:sp>
    </p:spTree>
    <p:extLst>
      <p:ext uri="{BB962C8B-B14F-4D97-AF65-F5344CB8AC3E}">
        <p14:creationId xmlns:p14="http://schemas.microsoft.com/office/powerpoint/2010/main" val="2926925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3F2543-46E9-41FE-96C0-98F95A82DB2C}"/>
              </a:ext>
            </a:extLst>
          </p:cNvPr>
          <p:cNvSpPr txBox="1"/>
          <p:nvPr/>
        </p:nvSpPr>
        <p:spPr>
          <a:xfrm>
            <a:off x="548640" y="491089"/>
            <a:ext cx="2306648" cy="584775"/>
          </a:xfrm>
          <a:prstGeom prst="rect">
            <a:avLst/>
          </a:prstGeom>
          <a:noFill/>
        </p:spPr>
        <p:txBody>
          <a:bodyPr wrap="square" rtlCol="0">
            <a:spAutoFit/>
          </a:bodyPr>
          <a:lstStyle/>
          <a:p>
            <a:r>
              <a:rPr lang="zh-CN" altLang="en-US" sz="3200" b="1" dirty="0"/>
              <a:t>配色：</a:t>
            </a:r>
          </a:p>
        </p:txBody>
      </p:sp>
      <p:sp>
        <p:nvSpPr>
          <p:cNvPr id="3" name="矩形 2">
            <a:extLst>
              <a:ext uri="{FF2B5EF4-FFF2-40B4-BE49-F238E27FC236}">
                <a16:creationId xmlns:a16="http://schemas.microsoft.com/office/drawing/2014/main" id="{A70DC18B-4B33-438D-A447-1AA9E0354824}"/>
              </a:ext>
            </a:extLst>
          </p:cNvPr>
          <p:cNvSpPr/>
          <p:nvPr/>
        </p:nvSpPr>
        <p:spPr>
          <a:xfrm>
            <a:off x="1128689" y="1321408"/>
            <a:ext cx="5317286" cy="1938992"/>
          </a:xfrm>
          <a:prstGeom prst="rect">
            <a:avLst/>
          </a:prstGeom>
        </p:spPr>
        <p:txBody>
          <a:bodyPr wrap="square">
            <a:spAutoFit/>
          </a:bodyPr>
          <a:lstStyle/>
          <a:p>
            <a:pPr algn="just">
              <a:spcAft>
                <a:spcPts val="0"/>
              </a:spcAft>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整体色调以</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沙尘色系</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和</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米</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白色</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系以及天蓝色系</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为主，</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沙尘色系</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体现了我们小程序的特点是用于</a:t>
            </a:r>
            <a:r>
              <a:rPr lang="zh-CN" altLang="zh-CN" sz="2400" b="1" u="sng" kern="100" dirty="0">
                <a:latin typeface="Calibri" panose="020F0502020204030204" pitchFamily="34" charset="0"/>
                <a:ea typeface="宋体" panose="02010600030101010101" pitchFamily="2" charset="-122"/>
                <a:cs typeface="Times New Roman" panose="02020603050405020304" pitchFamily="18" charset="0"/>
              </a:rPr>
              <a:t>书籍</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的转手和交易，</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米</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白色</a:t>
            </a:r>
            <a:r>
              <a:rPr lang="zh-CN" altLang="en-US" sz="2400" kern="100" dirty="0">
                <a:latin typeface="Calibri" panose="020F0502020204030204" pitchFamily="34" charset="0"/>
                <a:ea typeface="宋体" panose="02010600030101010101" pitchFamily="2" charset="-122"/>
                <a:cs typeface="Times New Roman" panose="02020603050405020304" pitchFamily="18" charset="0"/>
              </a:rPr>
              <a:t>系以及天蓝色系</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简单大气，整体上简洁干净，令人舒适。</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98977FF7-533D-4626-B426-17F564495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740" y="1321407"/>
            <a:ext cx="3812732" cy="2120659"/>
          </a:xfrm>
          <a:prstGeom prst="rect">
            <a:avLst/>
          </a:prstGeom>
        </p:spPr>
      </p:pic>
      <p:pic>
        <p:nvPicPr>
          <p:cNvPr id="7" name="图片 6">
            <a:extLst>
              <a:ext uri="{FF2B5EF4-FFF2-40B4-BE49-F238E27FC236}">
                <a16:creationId xmlns:a16="http://schemas.microsoft.com/office/drawing/2014/main" id="{0F2CF255-777E-4E4F-A854-A47C36E54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717" y="4778477"/>
            <a:ext cx="4761419" cy="1707542"/>
          </a:xfrm>
          <a:prstGeom prst="rect">
            <a:avLst/>
          </a:prstGeom>
        </p:spPr>
      </p:pic>
      <p:pic>
        <p:nvPicPr>
          <p:cNvPr id="9" name="图片 8">
            <a:extLst>
              <a:ext uri="{FF2B5EF4-FFF2-40B4-BE49-F238E27FC236}">
                <a16:creationId xmlns:a16="http://schemas.microsoft.com/office/drawing/2014/main" id="{8EB8D8C1-DE74-41AA-8EDA-C1184712C7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689" y="4336263"/>
            <a:ext cx="3867687" cy="2192567"/>
          </a:xfrm>
          <a:prstGeom prst="rect">
            <a:avLst/>
          </a:prstGeom>
        </p:spPr>
      </p:pic>
    </p:spTree>
    <p:extLst>
      <p:ext uri="{BB962C8B-B14F-4D97-AF65-F5344CB8AC3E}">
        <p14:creationId xmlns:p14="http://schemas.microsoft.com/office/powerpoint/2010/main" val="11969713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193">
            <a:extLst>
              <a:ext uri="{FF2B5EF4-FFF2-40B4-BE49-F238E27FC236}">
                <a16:creationId xmlns:a16="http://schemas.microsoft.com/office/drawing/2014/main" id="{6FB1DA88-6690-48C3-9FBE-D8159417A718}"/>
              </a:ext>
            </a:extLst>
          </p:cNvPr>
          <p:cNvPicPr/>
          <p:nvPr/>
        </p:nvPicPr>
        <p:blipFill>
          <a:blip r:embed="rId2"/>
          <a:stretch>
            <a:fillRect/>
          </a:stretch>
        </p:blipFill>
        <p:spPr>
          <a:xfrm>
            <a:off x="6357343" y="1839021"/>
            <a:ext cx="2473992" cy="5018979"/>
          </a:xfrm>
          <a:prstGeom prst="rect">
            <a:avLst/>
          </a:prstGeom>
        </p:spPr>
      </p:pic>
      <p:pic>
        <p:nvPicPr>
          <p:cNvPr id="3" name="图片 2" descr="IMG_2173(20190410-174625)">
            <a:extLst>
              <a:ext uri="{FF2B5EF4-FFF2-40B4-BE49-F238E27FC236}">
                <a16:creationId xmlns:a16="http://schemas.microsoft.com/office/drawing/2014/main" id="{4BD52A57-A057-4ED9-9215-3290DE682FE1}"/>
              </a:ext>
            </a:extLst>
          </p:cNvPr>
          <p:cNvPicPr/>
          <p:nvPr/>
        </p:nvPicPr>
        <p:blipFill>
          <a:blip r:embed="rId3"/>
          <a:stretch>
            <a:fillRect/>
          </a:stretch>
        </p:blipFill>
        <p:spPr>
          <a:xfrm>
            <a:off x="2129769" y="1775707"/>
            <a:ext cx="2430431" cy="4845500"/>
          </a:xfrm>
          <a:prstGeom prst="rect">
            <a:avLst/>
          </a:prstGeom>
        </p:spPr>
      </p:pic>
      <p:sp>
        <p:nvSpPr>
          <p:cNvPr id="4" name="矩形 3">
            <a:extLst>
              <a:ext uri="{FF2B5EF4-FFF2-40B4-BE49-F238E27FC236}">
                <a16:creationId xmlns:a16="http://schemas.microsoft.com/office/drawing/2014/main" id="{DD43E4E4-0AC0-4AF8-A043-98E33189E1EA}"/>
              </a:ext>
            </a:extLst>
          </p:cNvPr>
          <p:cNvSpPr/>
          <p:nvPr/>
        </p:nvSpPr>
        <p:spPr>
          <a:xfrm>
            <a:off x="617465" y="231831"/>
            <a:ext cx="10207851" cy="1307922"/>
          </a:xfrm>
          <a:prstGeom prst="rect">
            <a:avLst/>
          </a:prstGeom>
        </p:spPr>
        <p:txBody>
          <a:bodyPr wrap="square">
            <a:spAutoFit/>
          </a:bodyPr>
          <a:lstStyle/>
          <a:p>
            <a:pPr algn="just">
              <a:lnSpc>
                <a:spcPct val="172000"/>
              </a:lnSpc>
              <a:spcBef>
                <a:spcPts val="1300"/>
              </a:spcBef>
              <a:spcAft>
                <a:spcPts val="1300"/>
              </a:spcAft>
            </a:pPr>
            <a:r>
              <a:rPr lang="zh-CN" altLang="zh-CN" sz="2800" b="1" kern="100" dirty="0">
                <a:latin typeface="DejaVu Sans"/>
                <a:ea typeface="方正黑体_GBK"/>
                <a:cs typeface="Times New Roman" panose="02020603050405020304" pitchFamily="18" charset="0"/>
              </a:rPr>
              <a:t>登录授权部分：</a:t>
            </a:r>
          </a:p>
          <a:p>
            <a:pPr algn="just">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若要使用小程序，首先需要同意小程序对获取用户的昵称、头像、地区及性别权限的申请。</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C1D5382D-58D0-42BF-95BB-7243A2F3DBE5}"/>
              </a:ext>
            </a:extLst>
          </p:cNvPr>
          <p:cNvSpPr/>
          <p:nvPr/>
        </p:nvSpPr>
        <p:spPr>
          <a:xfrm>
            <a:off x="3344984" y="4348510"/>
            <a:ext cx="763351" cy="369332"/>
          </a:xfrm>
          <a:prstGeom prst="rect">
            <a:avLst/>
          </a:prstGeom>
        </p:spPr>
        <p:txBody>
          <a:bodyPr wrap="none">
            <a:spAutoFit/>
          </a:bodyPr>
          <a:lstStyle/>
          <a:p>
            <a:r>
              <a:rPr lang="en-US" altLang="zh-CN" dirty="0"/>
              <a:t>【1】</a:t>
            </a:r>
            <a:endParaRPr lang="zh-CN" altLang="en-US" dirty="0"/>
          </a:p>
        </p:txBody>
      </p:sp>
    </p:spTree>
    <p:extLst>
      <p:ext uri="{BB962C8B-B14F-4D97-AF65-F5344CB8AC3E}">
        <p14:creationId xmlns:p14="http://schemas.microsoft.com/office/powerpoint/2010/main" val="17978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1C52422-2DF7-4CFB-B94E-D4B66BEC3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083" y="1819960"/>
            <a:ext cx="2981895" cy="5038040"/>
          </a:xfrm>
          <a:prstGeom prst="rect">
            <a:avLst/>
          </a:prstGeom>
        </p:spPr>
      </p:pic>
      <p:sp>
        <p:nvSpPr>
          <p:cNvPr id="2" name="矩形 1">
            <a:extLst>
              <a:ext uri="{FF2B5EF4-FFF2-40B4-BE49-F238E27FC236}">
                <a16:creationId xmlns:a16="http://schemas.microsoft.com/office/drawing/2014/main" id="{A43766E5-8355-4C3E-BD94-C0FA010D961C}"/>
              </a:ext>
            </a:extLst>
          </p:cNvPr>
          <p:cNvSpPr/>
          <p:nvPr/>
        </p:nvSpPr>
        <p:spPr>
          <a:xfrm>
            <a:off x="726708" y="78269"/>
            <a:ext cx="9906984" cy="1725280"/>
          </a:xfrm>
          <a:prstGeom prst="rect">
            <a:avLst/>
          </a:prstGeom>
        </p:spPr>
        <p:txBody>
          <a:bodyPr wrap="square">
            <a:spAutoFit/>
          </a:bodyPr>
          <a:lstStyle/>
          <a:p>
            <a:pPr algn="just">
              <a:lnSpc>
                <a:spcPct val="172000"/>
              </a:lnSpc>
              <a:spcBef>
                <a:spcPts val="1300"/>
              </a:spcBef>
              <a:spcAft>
                <a:spcPts val="1300"/>
              </a:spcAft>
            </a:pPr>
            <a:r>
              <a:rPr lang="zh-CN" altLang="zh-CN" sz="2400" b="1" kern="100" dirty="0">
                <a:latin typeface="DejaVu Sans"/>
                <a:ea typeface="方正黑体_GBK"/>
                <a:cs typeface="Times New Roman" panose="02020603050405020304" pitchFamily="18" charset="0"/>
              </a:rPr>
              <a:t>主页面和首页部分：</a:t>
            </a:r>
          </a:p>
          <a:p>
            <a:pPr algn="just">
              <a:spcAft>
                <a:spcPts val="0"/>
              </a:spcAft>
            </a:pPr>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主界面部分，应采用如下图所示的形式，最底部按钮分</a:t>
            </a:r>
            <a:r>
              <a:rPr lang="en-US" altLang="zh-CN" kern="100" dirty="0">
                <a:latin typeface="Calibri" panose="020F0502020204030204" pitchFamily="34" charset="0"/>
                <a:ea typeface="宋体" panose="02010600030101010101" pitchFamily="2" charset="-122"/>
                <a:cs typeface="Times New Roman" panose="02020603050405020304" pitchFamily="18" charset="0"/>
              </a:rPr>
              <a:t>4</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个部分：首页（书市）、</a:t>
            </a:r>
            <a:r>
              <a:rPr lang="zh-CN" altLang="en-US" kern="100" dirty="0">
                <a:latin typeface="Calibri" panose="020F0502020204030204" pitchFamily="34" charset="0"/>
                <a:ea typeface="宋体" panose="02010600030101010101" pitchFamily="2" charset="-122"/>
                <a:cs typeface="Times New Roman" panose="02020603050405020304" pitchFamily="18" charset="0"/>
              </a:rPr>
              <a:t>上传的全部书籍（书屋）、</a:t>
            </a:r>
            <a:r>
              <a:rPr lang="zh-CN" altLang="zh-CN" kern="100" dirty="0">
                <a:latin typeface="Calibri" panose="020F0502020204030204" pitchFamily="34" charset="0"/>
                <a:ea typeface="宋体" panose="02010600030101010101" pitchFamily="2" charset="-122"/>
                <a:cs typeface="Times New Roman" panose="02020603050405020304" pitchFamily="18" charset="0"/>
              </a:rPr>
              <a:t>中间</a:t>
            </a:r>
            <a:r>
              <a:rPr lang="en-US" altLang="zh-CN" kern="100" dirty="0">
                <a:latin typeface="Calibri" panose="020F0502020204030204" pitchFamily="34" charset="0"/>
                <a:ea typeface="宋体" panose="02010600030101010101" pitchFamily="2" charset="-122"/>
                <a:cs typeface="Times New Roman" panose="02020603050405020304" pitchFamily="18" charset="0"/>
              </a:rPr>
              <a:t>➕</a:t>
            </a:r>
            <a:r>
              <a:rPr lang="zh-CN" altLang="zh-CN" kern="100" dirty="0">
                <a:latin typeface="Calibri" panose="020F0502020204030204" pitchFamily="34" charset="0"/>
                <a:ea typeface="宋体" panose="02010600030101010101" pitchFamily="2" charset="-122"/>
                <a:cs typeface="Times New Roman" panose="02020603050405020304" pitchFamily="18" charset="0"/>
              </a:rPr>
              <a:t>号按钮（用于发布求书或出书的信息）、我的（个人中心，包含个人资料信息、我发布过的、心愿单或我的收藏等等）、消息中心等</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40EEE0C-AE6E-49F5-AD0E-3F0B93C68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867" y="1802262"/>
            <a:ext cx="2400982" cy="4869909"/>
          </a:xfrm>
          <a:prstGeom prst="rect">
            <a:avLst/>
          </a:prstGeom>
        </p:spPr>
      </p:pic>
      <p:sp>
        <p:nvSpPr>
          <p:cNvPr id="5" name="椭圆 4">
            <a:extLst>
              <a:ext uri="{FF2B5EF4-FFF2-40B4-BE49-F238E27FC236}">
                <a16:creationId xmlns:a16="http://schemas.microsoft.com/office/drawing/2014/main" id="{D63C948C-4F37-4592-BFE0-3D5AA808861F}"/>
              </a:ext>
            </a:extLst>
          </p:cNvPr>
          <p:cNvSpPr/>
          <p:nvPr/>
        </p:nvSpPr>
        <p:spPr>
          <a:xfrm>
            <a:off x="3089474" y="6242246"/>
            <a:ext cx="2590726" cy="544229"/>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08B43409-CD2F-411F-9883-2E181322A2B0}"/>
              </a:ext>
            </a:extLst>
          </p:cNvPr>
          <p:cNvSpPr/>
          <p:nvPr/>
        </p:nvSpPr>
        <p:spPr>
          <a:xfrm>
            <a:off x="3129851" y="3861261"/>
            <a:ext cx="2590726" cy="1155242"/>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F61D50F-1E71-45E5-B61F-2ED7C58971B8}"/>
              </a:ext>
            </a:extLst>
          </p:cNvPr>
          <p:cNvSpPr txBox="1"/>
          <p:nvPr/>
        </p:nvSpPr>
        <p:spPr>
          <a:xfrm>
            <a:off x="6661727" y="2456820"/>
            <a:ext cx="1418182" cy="400110"/>
          </a:xfrm>
          <a:prstGeom prst="rect">
            <a:avLst/>
          </a:prstGeom>
          <a:noFill/>
        </p:spPr>
        <p:txBody>
          <a:bodyPr wrap="square" rtlCol="0">
            <a:spAutoFit/>
          </a:bodyPr>
          <a:lstStyle/>
          <a:p>
            <a:r>
              <a:rPr lang="zh-CN" altLang="en-US" sz="2000" b="1" dirty="0"/>
              <a:t>参考界面</a:t>
            </a:r>
          </a:p>
        </p:txBody>
      </p:sp>
      <p:cxnSp>
        <p:nvCxnSpPr>
          <p:cNvPr id="8" name="直接箭头连接符 7">
            <a:extLst>
              <a:ext uri="{FF2B5EF4-FFF2-40B4-BE49-F238E27FC236}">
                <a16:creationId xmlns:a16="http://schemas.microsoft.com/office/drawing/2014/main" id="{076302EE-9D93-468E-B382-56E00D2A62E4}"/>
              </a:ext>
            </a:extLst>
          </p:cNvPr>
          <p:cNvCxnSpPr>
            <a:cxnSpLocks/>
          </p:cNvCxnSpPr>
          <p:nvPr/>
        </p:nvCxnSpPr>
        <p:spPr>
          <a:xfrm>
            <a:off x="7873431" y="2663480"/>
            <a:ext cx="825913" cy="91440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D21B25AE-0A37-4D50-AC25-DD8258902FA4}"/>
              </a:ext>
            </a:extLst>
          </p:cNvPr>
          <p:cNvSpPr txBox="1"/>
          <p:nvPr/>
        </p:nvSpPr>
        <p:spPr>
          <a:xfrm>
            <a:off x="3831220" y="4077306"/>
            <a:ext cx="1348661" cy="646331"/>
          </a:xfrm>
          <a:prstGeom prst="rect">
            <a:avLst/>
          </a:prstGeom>
          <a:noFill/>
        </p:spPr>
        <p:txBody>
          <a:bodyPr wrap="square" rtlCol="0">
            <a:spAutoFit/>
          </a:bodyPr>
          <a:lstStyle/>
          <a:p>
            <a:r>
              <a:rPr lang="zh-CN" altLang="en-US" sz="3600" b="1" dirty="0">
                <a:solidFill>
                  <a:srgbClr val="FF0000"/>
                </a:solidFill>
              </a:rPr>
              <a:t>暂定</a:t>
            </a:r>
          </a:p>
        </p:txBody>
      </p:sp>
      <p:cxnSp>
        <p:nvCxnSpPr>
          <p:cNvPr id="10" name="直接箭头连接符 9">
            <a:extLst>
              <a:ext uri="{FF2B5EF4-FFF2-40B4-BE49-F238E27FC236}">
                <a16:creationId xmlns:a16="http://schemas.microsoft.com/office/drawing/2014/main" id="{8C35FC6E-441B-4BA0-8F61-E1F084611457}"/>
              </a:ext>
            </a:extLst>
          </p:cNvPr>
          <p:cNvCxnSpPr>
            <a:cxnSpLocks/>
          </p:cNvCxnSpPr>
          <p:nvPr/>
        </p:nvCxnSpPr>
        <p:spPr>
          <a:xfrm flipH="1">
            <a:off x="5860199" y="4029425"/>
            <a:ext cx="686291" cy="268558"/>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2ABE1012-429A-45CA-9203-B83C62AC6727}"/>
              </a:ext>
            </a:extLst>
          </p:cNvPr>
          <p:cNvCxnSpPr>
            <a:cxnSpLocks/>
          </p:cNvCxnSpPr>
          <p:nvPr/>
        </p:nvCxnSpPr>
        <p:spPr>
          <a:xfrm>
            <a:off x="7944463" y="3943271"/>
            <a:ext cx="825913" cy="91440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57967ECD-3024-4E05-A19A-A1F8B5C2DE51}"/>
              </a:ext>
            </a:extLst>
          </p:cNvPr>
          <p:cNvSpPr txBox="1"/>
          <p:nvPr/>
        </p:nvSpPr>
        <p:spPr>
          <a:xfrm>
            <a:off x="6820520" y="3625759"/>
            <a:ext cx="986598" cy="400110"/>
          </a:xfrm>
          <a:prstGeom prst="rect">
            <a:avLst/>
          </a:prstGeom>
          <a:noFill/>
        </p:spPr>
        <p:txBody>
          <a:bodyPr wrap="square" rtlCol="0">
            <a:spAutoFit/>
          </a:bodyPr>
          <a:lstStyle/>
          <a:p>
            <a:r>
              <a:rPr lang="zh-CN" altLang="en-US" sz="2000" dirty="0"/>
              <a:t>选</a:t>
            </a:r>
            <a:r>
              <a:rPr lang="zh-CN" altLang="en-US" sz="2000" b="1" dirty="0"/>
              <a:t>项栏</a:t>
            </a:r>
          </a:p>
        </p:txBody>
      </p:sp>
      <p:sp>
        <p:nvSpPr>
          <p:cNvPr id="13" name="椭圆 12">
            <a:extLst>
              <a:ext uri="{FF2B5EF4-FFF2-40B4-BE49-F238E27FC236}">
                <a16:creationId xmlns:a16="http://schemas.microsoft.com/office/drawing/2014/main" id="{6ECEAF83-1C22-4571-AEC1-ECC32C13D1A1}"/>
              </a:ext>
            </a:extLst>
          </p:cNvPr>
          <p:cNvSpPr/>
          <p:nvPr/>
        </p:nvSpPr>
        <p:spPr>
          <a:xfrm>
            <a:off x="8323960" y="6181647"/>
            <a:ext cx="2590726" cy="544229"/>
          </a:xfrm>
          <a:prstGeom prst="ellipse">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E095870F-18C9-4A06-A21F-745F8929F206}"/>
              </a:ext>
            </a:extLst>
          </p:cNvPr>
          <p:cNvCxnSpPr>
            <a:cxnSpLocks/>
          </p:cNvCxnSpPr>
          <p:nvPr/>
        </p:nvCxnSpPr>
        <p:spPr>
          <a:xfrm flipH="1">
            <a:off x="6060435" y="5730749"/>
            <a:ext cx="760085" cy="449227"/>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199471C1-173D-494C-9C96-7D46CF347C84}"/>
              </a:ext>
            </a:extLst>
          </p:cNvPr>
          <p:cNvCxnSpPr>
            <a:cxnSpLocks/>
          </p:cNvCxnSpPr>
          <p:nvPr/>
        </p:nvCxnSpPr>
        <p:spPr>
          <a:xfrm>
            <a:off x="7711940" y="5603656"/>
            <a:ext cx="825913" cy="91440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8773DFEB-3943-46AA-B9DF-36ACAF661B10}"/>
              </a:ext>
            </a:extLst>
          </p:cNvPr>
          <p:cNvSpPr txBox="1"/>
          <p:nvPr/>
        </p:nvSpPr>
        <p:spPr>
          <a:xfrm>
            <a:off x="6830287" y="5407092"/>
            <a:ext cx="981712" cy="461665"/>
          </a:xfrm>
          <a:prstGeom prst="rect">
            <a:avLst/>
          </a:prstGeom>
          <a:noFill/>
        </p:spPr>
        <p:txBody>
          <a:bodyPr wrap="square" rtlCol="0">
            <a:spAutoFit/>
          </a:bodyPr>
          <a:lstStyle/>
          <a:p>
            <a:r>
              <a:rPr lang="zh-CN" altLang="en-US" sz="2400" b="1" dirty="0"/>
              <a:t>底框</a:t>
            </a:r>
          </a:p>
        </p:txBody>
      </p:sp>
      <p:sp>
        <p:nvSpPr>
          <p:cNvPr id="17" name="矩形 16">
            <a:extLst>
              <a:ext uri="{FF2B5EF4-FFF2-40B4-BE49-F238E27FC236}">
                <a16:creationId xmlns:a16="http://schemas.microsoft.com/office/drawing/2014/main" id="{89D2F6F7-F35F-4D50-BDC3-69C0FF7F2F8D}"/>
              </a:ext>
            </a:extLst>
          </p:cNvPr>
          <p:cNvSpPr/>
          <p:nvPr/>
        </p:nvSpPr>
        <p:spPr>
          <a:xfrm>
            <a:off x="450490" y="2893040"/>
            <a:ext cx="2186522" cy="1477328"/>
          </a:xfrm>
          <a:prstGeom prst="rect">
            <a:avLst/>
          </a:prstGeom>
        </p:spPr>
        <p:txBody>
          <a:bodyPr wrap="square">
            <a:spAutoFit/>
          </a:bodyPr>
          <a:lstStyle/>
          <a:p>
            <a:pPr indent="266700" algn="just">
              <a:spcAft>
                <a:spcPts val="0"/>
              </a:spcAft>
            </a:pPr>
            <a:r>
              <a:rPr lang="zh-CN" altLang="zh-CN" kern="100" dirty="0">
                <a:latin typeface="等线" panose="02010600030101010101" pitchFamily="2" charset="-122"/>
                <a:cs typeface="Times New Roman" panose="02020603050405020304" pitchFamily="18" charset="0"/>
              </a:rPr>
              <a:t>我对交互美工这方面可能比较看重 如果界面很好看交互体验很好 那肯定很加分</a:t>
            </a:r>
          </a:p>
        </p:txBody>
      </p:sp>
      <p:sp>
        <p:nvSpPr>
          <p:cNvPr id="20" name="矩形 19">
            <a:extLst>
              <a:ext uri="{FF2B5EF4-FFF2-40B4-BE49-F238E27FC236}">
                <a16:creationId xmlns:a16="http://schemas.microsoft.com/office/drawing/2014/main" id="{D8AB8E13-CBF8-47AA-B98D-B8473E6C79D0}"/>
              </a:ext>
            </a:extLst>
          </p:cNvPr>
          <p:cNvSpPr/>
          <p:nvPr/>
        </p:nvSpPr>
        <p:spPr>
          <a:xfrm>
            <a:off x="166570" y="2287543"/>
            <a:ext cx="2743059" cy="369332"/>
          </a:xfrm>
          <a:prstGeom prst="rect">
            <a:avLst/>
          </a:prstGeom>
        </p:spPr>
        <p:txBody>
          <a:bodyPr wrap="none">
            <a:spAutoFit/>
          </a:bodyPr>
          <a:lstStyle/>
          <a:p>
            <a:r>
              <a:rPr lang="zh-CN" altLang="en-US" b="1" dirty="0"/>
              <a:t>用户代表</a:t>
            </a:r>
            <a:r>
              <a:rPr lang="en-US" altLang="zh-CN" b="1" dirty="0"/>
              <a:t>——</a:t>
            </a:r>
            <a:r>
              <a:rPr lang="zh-CN" altLang="zh-CN" b="1" dirty="0"/>
              <a:t>软工</a:t>
            </a:r>
            <a:r>
              <a:rPr lang="en-US" altLang="zh-CN" b="1" dirty="0"/>
              <a:t>—</a:t>
            </a:r>
            <a:r>
              <a:rPr lang="zh-CN" altLang="zh-CN" b="1" dirty="0"/>
              <a:t>李</a:t>
            </a:r>
            <a:r>
              <a:rPr lang="en-US" altLang="zh-CN" b="1" dirty="0"/>
              <a:t>XX:</a:t>
            </a:r>
            <a:endParaRPr lang="zh-CN" altLang="zh-CN" b="1" dirty="0"/>
          </a:p>
        </p:txBody>
      </p:sp>
      <p:sp>
        <p:nvSpPr>
          <p:cNvPr id="21" name="矩形 20">
            <a:extLst>
              <a:ext uri="{FF2B5EF4-FFF2-40B4-BE49-F238E27FC236}">
                <a16:creationId xmlns:a16="http://schemas.microsoft.com/office/drawing/2014/main" id="{E336DD6D-5266-4EB6-A419-86B13C2823AC}"/>
              </a:ext>
            </a:extLst>
          </p:cNvPr>
          <p:cNvSpPr/>
          <p:nvPr/>
        </p:nvSpPr>
        <p:spPr>
          <a:xfrm>
            <a:off x="55034" y="1946787"/>
            <a:ext cx="2918212" cy="4832944"/>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2E40BC1-FCE9-4664-9655-298E30F5FF50}"/>
              </a:ext>
            </a:extLst>
          </p:cNvPr>
          <p:cNvSpPr/>
          <p:nvPr/>
        </p:nvSpPr>
        <p:spPr>
          <a:xfrm>
            <a:off x="188574" y="5016503"/>
            <a:ext cx="2734798" cy="1754326"/>
          </a:xfrm>
          <a:prstGeom prst="rect">
            <a:avLst/>
          </a:prstGeom>
        </p:spPr>
        <p:txBody>
          <a:bodyPr wrap="square">
            <a:spAutoFit/>
          </a:bodyPr>
          <a:lstStyle/>
          <a:p>
            <a:r>
              <a:rPr lang="zh-CN" altLang="en-US" dirty="0"/>
              <a:t>整体配色选择让人感觉到十分舒适，和书籍本身颜色也相仿，没有突兀的感觉。主页面的操作和大部分软件一样，容易习惯这个页面的操作。</a:t>
            </a:r>
          </a:p>
        </p:txBody>
      </p:sp>
      <p:sp>
        <p:nvSpPr>
          <p:cNvPr id="22" name="矩形 21">
            <a:extLst>
              <a:ext uri="{FF2B5EF4-FFF2-40B4-BE49-F238E27FC236}">
                <a16:creationId xmlns:a16="http://schemas.microsoft.com/office/drawing/2014/main" id="{25F4A458-85EF-4E28-A58D-D1108160439D}"/>
              </a:ext>
            </a:extLst>
          </p:cNvPr>
          <p:cNvSpPr/>
          <p:nvPr/>
        </p:nvSpPr>
        <p:spPr>
          <a:xfrm>
            <a:off x="161412" y="4443918"/>
            <a:ext cx="1322798" cy="400110"/>
          </a:xfrm>
          <a:prstGeom prst="rect">
            <a:avLst/>
          </a:prstGeom>
        </p:spPr>
        <p:txBody>
          <a:bodyPr wrap="none">
            <a:spAutoFit/>
          </a:bodyPr>
          <a:lstStyle/>
          <a:p>
            <a:pPr algn="just">
              <a:spcAft>
                <a:spcPts val="0"/>
              </a:spcAft>
            </a:pPr>
            <a:r>
              <a:rPr lang="zh-CN" altLang="zh-CN" sz="2000" b="1" dirty="0"/>
              <a:t>统计</a:t>
            </a:r>
            <a:r>
              <a:rPr lang="en-US" altLang="zh-CN" sz="2000" b="1" dirty="0"/>
              <a:t>--</a:t>
            </a:r>
            <a:r>
              <a:rPr lang="zh-CN" altLang="zh-CN" sz="2000" b="1" dirty="0"/>
              <a:t>童</a:t>
            </a:r>
            <a:r>
              <a:rPr lang="en-US" altLang="zh-CN" sz="2000" b="1" dirty="0"/>
              <a:t>X:</a:t>
            </a:r>
            <a:endParaRPr lang="zh-CN" altLang="zh-CN" sz="2000" b="1" dirty="0"/>
          </a:p>
        </p:txBody>
      </p:sp>
    </p:spTree>
    <p:extLst>
      <p:ext uri="{BB962C8B-B14F-4D97-AF65-F5344CB8AC3E}">
        <p14:creationId xmlns:p14="http://schemas.microsoft.com/office/powerpoint/2010/main" val="10158176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IMG_2177(20190410-175754)">
            <a:extLst>
              <a:ext uri="{FF2B5EF4-FFF2-40B4-BE49-F238E27FC236}">
                <a16:creationId xmlns:a16="http://schemas.microsoft.com/office/drawing/2014/main" id="{F0A2032E-5956-44DC-8393-E0F8F60EF5A7}"/>
              </a:ext>
            </a:extLst>
          </p:cNvPr>
          <p:cNvPicPr/>
          <p:nvPr/>
        </p:nvPicPr>
        <p:blipFill>
          <a:blip r:embed="rId2"/>
          <a:stretch>
            <a:fillRect/>
          </a:stretch>
        </p:blipFill>
        <p:spPr>
          <a:xfrm>
            <a:off x="2409498" y="1560912"/>
            <a:ext cx="2393950" cy="4798060"/>
          </a:xfrm>
          <a:prstGeom prst="rect">
            <a:avLst/>
          </a:prstGeom>
        </p:spPr>
      </p:pic>
      <p:pic>
        <p:nvPicPr>
          <p:cNvPr id="7" name="图片 6" descr="IMG_2167(20190410-174503)">
            <a:extLst>
              <a:ext uri="{FF2B5EF4-FFF2-40B4-BE49-F238E27FC236}">
                <a16:creationId xmlns:a16="http://schemas.microsoft.com/office/drawing/2014/main" id="{E6CDC342-593F-4DA2-A3A4-C918B971879A}"/>
              </a:ext>
            </a:extLst>
          </p:cNvPr>
          <p:cNvPicPr/>
          <p:nvPr/>
        </p:nvPicPr>
        <p:blipFill>
          <a:blip r:embed="rId3"/>
          <a:stretch>
            <a:fillRect/>
          </a:stretch>
        </p:blipFill>
        <p:spPr>
          <a:xfrm>
            <a:off x="5475523" y="1560912"/>
            <a:ext cx="2942856" cy="4798060"/>
          </a:xfrm>
          <a:prstGeom prst="rect">
            <a:avLst/>
          </a:prstGeom>
        </p:spPr>
      </p:pic>
      <p:sp>
        <p:nvSpPr>
          <p:cNvPr id="4" name="矩形 3">
            <a:extLst>
              <a:ext uri="{FF2B5EF4-FFF2-40B4-BE49-F238E27FC236}">
                <a16:creationId xmlns:a16="http://schemas.microsoft.com/office/drawing/2014/main" id="{6B400376-9811-4FE5-84B5-BB78B7414B11}"/>
              </a:ext>
            </a:extLst>
          </p:cNvPr>
          <p:cNvSpPr/>
          <p:nvPr/>
        </p:nvSpPr>
        <p:spPr>
          <a:xfrm>
            <a:off x="227220" y="221784"/>
            <a:ext cx="1980029" cy="731547"/>
          </a:xfrm>
          <a:prstGeom prst="rect">
            <a:avLst/>
          </a:prstGeom>
        </p:spPr>
        <p:txBody>
          <a:bodyPr wrap="none">
            <a:spAutoFit/>
          </a:bodyPr>
          <a:lstStyle/>
          <a:p>
            <a:pPr algn="just">
              <a:lnSpc>
                <a:spcPct val="172000"/>
              </a:lnSpc>
              <a:spcBef>
                <a:spcPts val="1300"/>
              </a:spcBef>
              <a:spcAft>
                <a:spcPts val="1300"/>
              </a:spcAft>
            </a:pPr>
            <a:r>
              <a:rPr lang="zh-CN" altLang="zh-CN" sz="2800" b="1" kern="100" dirty="0">
                <a:latin typeface="DejaVu Sans"/>
                <a:ea typeface="方正黑体_GBK"/>
                <a:cs typeface="Times New Roman" panose="02020603050405020304" pitchFamily="18" charset="0"/>
              </a:rPr>
              <a:t>发布部分：</a:t>
            </a:r>
          </a:p>
        </p:txBody>
      </p:sp>
      <p:sp>
        <p:nvSpPr>
          <p:cNvPr id="2" name="矩形 1">
            <a:extLst>
              <a:ext uri="{FF2B5EF4-FFF2-40B4-BE49-F238E27FC236}">
                <a16:creationId xmlns:a16="http://schemas.microsoft.com/office/drawing/2014/main" id="{19B429E2-97C2-4C05-9FC5-E1EFA1A1E756}"/>
              </a:ext>
            </a:extLst>
          </p:cNvPr>
          <p:cNvSpPr/>
          <p:nvPr/>
        </p:nvSpPr>
        <p:spPr>
          <a:xfrm>
            <a:off x="4757810" y="1273949"/>
            <a:ext cx="763351" cy="369332"/>
          </a:xfrm>
          <a:prstGeom prst="rect">
            <a:avLst/>
          </a:prstGeom>
        </p:spPr>
        <p:txBody>
          <a:bodyPr wrap="none">
            <a:spAutoFit/>
          </a:bodyPr>
          <a:lstStyle/>
          <a:p>
            <a:r>
              <a:rPr lang="en-US" altLang="zh-CN" dirty="0"/>
              <a:t>【3】</a:t>
            </a:r>
            <a:endParaRPr lang="zh-CN" altLang="en-US" dirty="0"/>
          </a:p>
        </p:txBody>
      </p:sp>
    </p:spTree>
    <p:extLst>
      <p:ext uri="{BB962C8B-B14F-4D97-AF65-F5344CB8AC3E}">
        <p14:creationId xmlns:p14="http://schemas.microsoft.com/office/powerpoint/2010/main" val="746485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967C643-7C64-43A3-9962-7526E4525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915" y="599262"/>
            <a:ext cx="4353723" cy="5480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729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159(20190410-174211)">
            <a:extLst>
              <a:ext uri="{FF2B5EF4-FFF2-40B4-BE49-F238E27FC236}">
                <a16:creationId xmlns:a16="http://schemas.microsoft.com/office/drawing/2014/main" id="{5D3BEEE9-643D-4157-A414-DFEE66F2D519}"/>
              </a:ext>
            </a:extLst>
          </p:cNvPr>
          <p:cNvPicPr/>
          <p:nvPr/>
        </p:nvPicPr>
        <p:blipFill>
          <a:blip r:embed="rId2"/>
          <a:stretch>
            <a:fillRect/>
          </a:stretch>
        </p:blipFill>
        <p:spPr>
          <a:xfrm>
            <a:off x="940302" y="1173972"/>
            <a:ext cx="2788859" cy="5060274"/>
          </a:xfrm>
          <a:prstGeom prst="rect">
            <a:avLst/>
          </a:prstGeom>
        </p:spPr>
      </p:pic>
      <p:sp>
        <p:nvSpPr>
          <p:cNvPr id="3" name="文本框 2">
            <a:extLst>
              <a:ext uri="{FF2B5EF4-FFF2-40B4-BE49-F238E27FC236}">
                <a16:creationId xmlns:a16="http://schemas.microsoft.com/office/drawing/2014/main" id="{24E035B1-EA3A-4D51-A887-4F7598CEA382}"/>
              </a:ext>
            </a:extLst>
          </p:cNvPr>
          <p:cNvSpPr txBox="1"/>
          <p:nvPr/>
        </p:nvSpPr>
        <p:spPr>
          <a:xfrm>
            <a:off x="808212" y="330364"/>
            <a:ext cx="2395138" cy="584775"/>
          </a:xfrm>
          <a:prstGeom prst="rect">
            <a:avLst/>
          </a:prstGeom>
          <a:noFill/>
        </p:spPr>
        <p:txBody>
          <a:bodyPr wrap="square" rtlCol="0">
            <a:spAutoFit/>
          </a:bodyPr>
          <a:lstStyle/>
          <a:p>
            <a:r>
              <a:rPr lang="zh-CN" altLang="en-US" sz="3200" b="1" dirty="0"/>
              <a:t>规则的制定：</a:t>
            </a:r>
          </a:p>
        </p:txBody>
      </p:sp>
      <p:pic>
        <p:nvPicPr>
          <p:cNvPr id="4" name="图片 3" descr="IMG_2160(20190410-174259)">
            <a:extLst>
              <a:ext uri="{FF2B5EF4-FFF2-40B4-BE49-F238E27FC236}">
                <a16:creationId xmlns:a16="http://schemas.microsoft.com/office/drawing/2014/main" id="{0F7A7A09-3668-42D3-91B4-6A8DE0CB70E7}"/>
              </a:ext>
            </a:extLst>
          </p:cNvPr>
          <p:cNvPicPr/>
          <p:nvPr/>
        </p:nvPicPr>
        <p:blipFill>
          <a:blip r:embed="rId3"/>
          <a:stretch>
            <a:fillRect/>
          </a:stretch>
        </p:blipFill>
        <p:spPr>
          <a:xfrm>
            <a:off x="4062473" y="1173972"/>
            <a:ext cx="2788859" cy="5060274"/>
          </a:xfrm>
          <a:prstGeom prst="rect">
            <a:avLst/>
          </a:prstGeom>
        </p:spPr>
      </p:pic>
      <p:sp>
        <p:nvSpPr>
          <p:cNvPr id="5" name="矩形 4">
            <a:extLst>
              <a:ext uri="{FF2B5EF4-FFF2-40B4-BE49-F238E27FC236}">
                <a16:creationId xmlns:a16="http://schemas.microsoft.com/office/drawing/2014/main" id="{B5295D65-A3FF-45C2-95A1-0A2CDAACF1AD}"/>
              </a:ext>
            </a:extLst>
          </p:cNvPr>
          <p:cNvSpPr/>
          <p:nvPr/>
        </p:nvSpPr>
        <p:spPr>
          <a:xfrm>
            <a:off x="7838276" y="1797206"/>
            <a:ext cx="4149213" cy="923330"/>
          </a:xfrm>
          <a:prstGeom prst="rect">
            <a:avLst/>
          </a:prstGeom>
        </p:spPr>
        <p:txBody>
          <a:bodyPr wrap="square">
            <a:spAutoFit/>
          </a:bodyPr>
          <a:lstStyle/>
          <a:p>
            <a:r>
              <a:rPr lang="en-US" altLang="zh-CN" dirty="0"/>
              <a:t>	</a:t>
            </a:r>
            <a:r>
              <a:rPr lang="zh-CN" altLang="en-US" dirty="0"/>
              <a:t>“</a:t>
            </a:r>
            <a:r>
              <a:rPr lang="zh-CN" altLang="zh-CN" dirty="0"/>
              <a:t>然后就是能有个制度</a:t>
            </a:r>
            <a:r>
              <a:rPr lang="zh-CN" altLang="en-US" dirty="0"/>
              <a:t>，</a:t>
            </a:r>
            <a:r>
              <a:rPr lang="zh-CN" altLang="zh-CN" dirty="0"/>
              <a:t>毕竟现在很多鸽子</a:t>
            </a:r>
            <a:r>
              <a:rPr lang="zh-CN" altLang="en-US" dirty="0"/>
              <a:t>，外加不希望别人将自己的书破坏”</a:t>
            </a:r>
            <a:endParaRPr lang="en-US" altLang="zh-CN" dirty="0"/>
          </a:p>
        </p:txBody>
      </p:sp>
      <p:sp>
        <p:nvSpPr>
          <p:cNvPr id="7" name="矩形 6">
            <a:extLst>
              <a:ext uri="{FF2B5EF4-FFF2-40B4-BE49-F238E27FC236}">
                <a16:creationId xmlns:a16="http://schemas.microsoft.com/office/drawing/2014/main" id="{CAC50E1D-CB3E-4E16-8D5D-A312E0CE721E}"/>
              </a:ext>
            </a:extLst>
          </p:cNvPr>
          <p:cNvSpPr/>
          <p:nvPr/>
        </p:nvSpPr>
        <p:spPr>
          <a:xfrm>
            <a:off x="7205628" y="1102869"/>
            <a:ext cx="3029997" cy="400110"/>
          </a:xfrm>
          <a:prstGeom prst="rect">
            <a:avLst/>
          </a:prstGeom>
        </p:spPr>
        <p:txBody>
          <a:bodyPr wrap="none">
            <a:spAutoFit/>
          </a:bodyPr>
          <a:lstStyle/>
          <a:p>
            <a:r>
              <a:rPr lang="zh-CN" altLang="en-US" sz="2000" b="1" dirty="0"/>
              <a:t>用户代表</a:t>
            </a:r>
            <a:r>
              <a:rPr lang="en-US" altLang="zh-CN" sz="2000" b="1" dirty="0"/>
              <a:t>——</a:t>
            </a:r>
            <a:r>
              <a:rPr lang="zh-CN" altLang="zh-CN" sz="2000" b="1" dirty="0"/>
              <a:t>软工</a:t>
            </a:r>
            <a:r>
              <a:rPr lang="en-US" altLang="zh-CN" sz="2000" b="1" dirty="0"/>
              <a:t>—</a:t>
            </a:r>
            <a:r>
              <a:rPr lang="zh-CN" altLang="zh-CN" sz="2000" b="1" dirty="0"/>
              <a:t>李</a:t>
            </a:r>
            <a:r>
              <a:rPr lang="en-US" altLang="zh-CN" sz="2000" b="1" dirty="0"/>
              <a:t>XX:</a:t>
            </a:r>
            <a:endParaRPr lang="zh-CN" altLang="zh-CN" sz="2000" b="1" dirty="0"/>
          </a:p>
        </p:txBody>
      </p:sp>
      <p:sp>
        <p:nvSpPr>
          <p:cNvPr id="8" name="矩形 7">
            <a:extLst>
              <a:ext uri="{FF2B5EF4-FFF2-40B4-BE49-F238E27FC236}">
                <a16:creationId xmlns:a16="http://schemas.microsoft.com/office/drawing/2014/main" id="{660570D9-7D5D-42BB-8AD0-35676F95AD75}"/>
              </a:ext>
            </a:extLst>
          </p:cNvPr>
          <p:cNvSpPr/>
          <p:nvPr/>
        </p:nvSpPr>
        <p:spPr>
          <a:xfrm>
            <a:off x="7043830" y="808212"/>
            <a:ext cx="5067545" cy="3297739"/>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1DD023A-2F1D-40BC-80DB-547B3264AB3B}"/>
              </a:ext>
            </a:extLst>
          </p:cNvPr>
          <p:cNvSpPr/>
          <p:nvPr/>
        </p:nvSpPr>
        <p:spPr>
          <a:xfrm>
            <a:off x="7184644" y="4400178"/>
            <a:ext cx="4478491" cy="1754326"/>
          </a:xfrm>
          <a:prstGeom prst="rect">
            <a:avLst/>
          </a:prstGeom>
        </p:spPr>
        <p:txBody>
          <a:bodyPr wrap="square">
            <a:spAutoFit/>
          </a:bodyPr>
          <a:lstStyle/>
          <a:p>
            <a:pPr lvl="1"/>
            <a:r>
              <a:rPr lang="en-US" altLang="zh-CN"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kern="100" dirty="0">
                <a:latin typeface="Calibri" panose="020F0502020204030204" pitchFamily="34" charset="0"/>
                <a:ea typeface="宋体" panose="02010600030101010101" pitchFamily="2" charset="-122"/>
                <a:cs typeface="Times New Roman" panose="02020603050405020304" pitchFamily="18" charset="0"/>
              </a:rPr>
              <a:t>用户在填写所需要发布的信息的同时，只要同意发布公约才可以被允许发布，这样可以保证安全性，日后用户若违反公约，被管理员发现或被其他用户举报，管理员可以停止该用户的本微信小程序使用权。</a:t>
            </a:r>
            <a:endParaRPr lang="zh-CN" altLang="en-US" dirty="0"/>
          </a:p>
        </p:txBody>
      </p:sp>
      <p:sp>
        <p:nvSpPr>
          <p:cNvPr id="6" name="矩形 5">
            <a:extLst>
              <a:ext uri="{FF2B5EF4-FFF2-40B4-BE49-F238E27FC236}">
                <a16:creationId xmlns:a16="http://schemas.microsoft.com/office/drawing/2014/main" id="{275217F1-EA58-4390-AE55-0C90C1C3C7B7}"/>
              </a:ext>
            </a:extLst>
          </p:cNvPr>
          <p:cNvSpPr/>
          <p:nvPr/>
        </p:nvSpPr>
        <p:spPr>
          <a:xfrm>
            <a:off x="7767483" y="3223998"/>
            <a:ext cx="3925568" cy="646331"/>
          </a:xfrm>
          <a:prstGeom prst="rect">
            <a:avLst/>
          </a:prstGeom>
        </p:spPr>
        <p:txBody>
          <a:bodyPr wrap="square">
            <a:spAutoFit/>
          </a:bodyPr>
          <a:lstStyle/>
          <a:p>
            <a:r>
              <a:rPr lang="en-US" altLang="zh-CN" dirty="0">
                <a:cs typeface="Times New Roman" panose="02020603050405020304" pitchFamily="18" charset="0"/>
              </a:rPr>
              <a:t>	</a:t>
            </a:r>
            <a:r>
              <a:rPr lang="zh-CN" altLang="en-US" dirty="0">
                <a:cs typeface="Times New Roman" panose="02020603050405020304" pitchFamily="18" charset="0"/>
              </a:rPr>
              <a:t>“</a:t>
            </a:r>
            <a:r>
              <a:rPr lang="zh-CN" altLang="zh-CN" dirty="0">
                <a:cs typeface="Times New Roman" panose="02020603050405020304" pitchFamily="18" charset="0"/>
              </a:rPr>
              <a:t>就是书籍如果外借我会担心会不会被弄坏的问题</a:t>
            </a:r>
            <a:r>
              <a:rPr lang="zh-CN" altLang="en-US" dirty="0">
                <a:cs typeface="Times New Roman" panose="02020603050405020304" pitchFamily="18" charset="0"/>
              </a:rPr>
              <a:t>”</a:t>
            </a:r>
            <a:endParaRPr lang="zh-CN" altLang="en-US" dirty="0"/>
          </a:p>
        </p:txBody>
      </p:sp>
      <p:sp>
        <p:nvSpPr>
          <p:cNvPr id="10" name="矩形 9">
            <a:extLst>
              <a:ext uri="{FF2B5EF4-FFF2-40B4-BE49-F238E27FC236}">
                <a16:creationId xmlns:a16="http://schemas.microsoft.com/office/drawing/2014/main" id="{8543DC56-FE13-4F53-8765-A1816BAB6D41}"/>
              </a:ext>
            </a:extLst>
          </p:cNvPr>
          <p:cNvSpPr/>
          <p:nvPr/>
        </p:nvSpPr>
        <p:spPr>
          <a:xfrm>
            <a:off x="7465368" y="2814708"/>
            <a:ext cx="1322798" cy="400110"/>
          </a:xfrm>
          <a:prstGeom prst="rect">
            <a:avLst/>
          </a:prstGeom>
        </p:spPr>
        <p:txBody>
          <a:bodyPr wrap="none">
            <a:spAutoFit/>
          </a:bodyPr>
          <a:lstStyle/>
          <a:p>
            <a:pPr algn="just">
              <a:spcAft>
                <a:spcPts val="0"/>
              </a:spcAft>
            </a:pPr>
            <a:r>
              <a:rPr lang="zh-CN" altLang="zh-CN" sz="2000" b="1" dirty="0"/>
              <a:t>统计</a:t>
            </a:r>
            <a:r>
              <a:rPr lang="en-US" altLang="zh-CN" sz="2000" b="1" dirty="0"/>
              <a:t>--</a:t>
            </a:r>
            <a:r>
              <a:rPr lang="zh-CN" altLang="zh-CN" sz="2000" b="1" dirty="0"/>
              <a:t>童</a:t>
            </a:r>
            <a:r>
              <a:rPr lang="en-US" altLang="zh-CN" sz="2000" b="1" dirty="0"/>
              <a:t>X:</a:t>
            </a:r>
            <a:endParaRPr lang="zh-CN" altLang="zh-CN" sz="2000" b="1" dirty="0"/>
          </a:p>
        </p:txBody>
      </p:sp>
      <p:sp>
        <p:nvSpPr>
          <p:cNvPr id="11" name="矩形 10">
            <a:extLst>
              <a:ext uri="{FF2B5EF4-FFF2-40B4-BE49-F238E27FC236}">
                <a16:creationId xmlns:a16="http://schemas.microsoft.com/office/drawing/2014/main" id="{C5686E33-2C96-4147-819C-FF89946B594C}"/>
              </a:ext>
            </a:extLst>
          </p:cNvPr>
          <p:cNvSpPr/>
          <p:nvPr/>
        </p:nvSpPr>
        <p:spPr>
          <a:xfrm>
            <a:off x="3443735" y="859890"/>
            <a:ext cx="763351" cy="369332"/>
          </a:xfrm>
          <a:prstGeom prst="rect">
            <a:avLst/>
          </a:prstGeom>
        </p:spPr>
        <p:txBody>
          <a:bodyPr wrap="none">
            <a:spAutoFit/>
          </a:bodyPr>
          <a:lstStyle/>
          <a:p>
            <a:r>
              <a:rPr lang="en-US" altLang="zh-CN" dirty="0"/>
              <a:t>【2】</a:t>
            </a:r>
            <a:endParaRPr lang="zh-CN" altLang="en-US" dirty="0"/>
          </a:p>
        </p:txBody>
      </p:sp>
    </p:spTree>
    <p:extLst>
      <p:ext uri="{BB962C8B-B14F-4D97-AF65-F5344CB8AC3E}">
        <p14:creationId xmlns:p14="http://schemas.microsoft.com/office/powerpoint/2010/main" val="1267710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G_2200">
            <a:extLst>
              <a:ext uri="{FF2B5EF4-FFF2-40B4-BE49-F238E27FC236}">
                <a16:creationId xmlns:a16="http://schemas.microsoft.com/office/drawing/2014/main" id="{FB3A1BC3-21AB-4AC6-ABD6-D073CAD357FA}"/>
              </a:ext>
            </a:extLst>
          </p:cNvPr>
          <p:cNvPicPr/>
          <p:nvPr/>
        </p:nvPicPr>
        <p:blipFill>
          <a:blip r:embed="rId2"/>
          <a:stretch>
            <a:fillRect/>
          </a:stretch>
        </p:blipFill>
        <p:spPr>
          <a:xfrm>
            <a:off x="5347766" y="415289"/>
            <a:ext cx="2499360" cy="6027420"/>
          </a:xfrm>
          <a:prstGeom prst="rect">
            <a:avLst/>
          </a:prstGeom>
        </p:spPr>
      </p:pic>
      <p:pic>
        <p:nvPicPr>
          <p:cNvPr id="3" name="图片 2" descr="IMG_2154">
            <a:extLst>
              <a:ext uri="{FF2B5EF4-FFF2-40B4-BE49-F238E27FC236}">
                <a16:creationId xmlns:a16="http://schemas.microsoft.com/office/drawing/2014/main" id="{4FE46C7C-DFF2-493E-BFC3-E4AE022D7033}"/>
              </a:ext>
            </a:extLst>
          </p:cNvPr>
          <p:cNvPicPr/>
          <p:nvPr/>
        </p:nvPicPr>
        <p:blipFill>
          <a:blip r:embed="rId3"/>
          <a:stretch>
            <a:fillRect/>
          </a:stretch>
        </p:blipFill>
        <p:spPr>
          <a:xfrm>
            <a:off x="8282202" y="384625"/>
            <a:ext cx="2873478" cy="6088749"/>
          </a:xfrm>
          <a:prstGeom prst="rect">
            <a:avLst/>
          </a:prstGeom>
        </p:spPr>
      </p:pic>
      <p:sp>
        <p:nvSpPr>
          <p:cNvPr id="4" name="矩形 3">
            <a:extLst>
              <a:ext uri="{FF2B5EF4-FFF2-40B4-BE49-F238E27FC236}">
                <a16:creationId xmlns:a16="http://schemas.microsoft.com/office/drawing/2014/main" id="{AB7C1C6B-62B2-40C9-948E-437AAEE4EBB2}"/>
              </a:ext>
            </a:extLst>
          </p:cNvPr>
          <p:cNvSpPr/>
          <p:nvPr/>
        </p:nvSpPr>
        <p:spPr>
          <a:xfrm>
            <a:off x="245807" y="802272"/>
            <a:ext cx="4874833" cy="1938992"/>
          </a:xfrm>
          <a:prstGeom prst="rect">
            <a:avLst/>
          </a:prstGeom>
        </p:spPr>
        <p:txBody>
          <a:bodyPr wrap="square">
            <a:spAutoFit/>
          </a:bodyPr>
          <a:lstStyle/>
          <a:p>
            <a:pPr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具体发布界面可参照以上图片。由于本小程序暂不支持在线交易和支付功能，需要用户在填写发布信息是必须要给出联系方式，方便与卖家／买家进行线下交易。</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0C9720C5-230B-4D80-9DDB-2EB304CFEB56}"/>
              </a:ext>
            </a:extLst>
          </p:cNvPr>
          <p:cNvSpPr/>
          <p:nvPr/>
        </p:nvSpPr>
        <p:spPr>
          <a:xfrm>
            <a:off x="7692576" y="199959"/>
            <a:ext cx="763351" cy="369332"/>
          </a:xfrm>
          <a:prstGeom prst="rect">
            <a:avLst/>
          </a:prstGeom>
        </p:spPr>
        <p:txBody>
          <a:bodyPr wrap="none">
            <a:spAutoFit/>
          </a:bodyPr>
          <a:lstStyle/>
          <a:p>
            <a:r>
              <a:rPr lang="en-US" altLang="zh-CN" dirty="0"/>
              <a:t>【2】</a:t>
            </a:r>
            <a:endParaRPr lang="zh-CN" altLang="en-US" dirty="0"/>
          </a:p>
        </p:txBody>
      </p:sp>
      <p:sp>
        <p:nvSpPr>
          <p:cNvPr id="6" name="矩形 5">
            <a:extLst>
              <a:ext uri="{FF2B5EF4-FFF2-40B4-BE49-F238E27FC236}">
                <a16:creationId xmlns:a16="http://schemas.microsoft.com/office/drawing/2014/main" id="{B53BB341-54F9-475E-859D-A44A254C2FA9}"/>
              </a:ext>
            </a:extLst>
          </p:cNvPr>
          <p:cNvSpPr/>
          <p:nvPr/>
        </p:nvSpPr>
        <p:spPr>
          <a:xfrm>
            <a:off x="1662635" y="4355038"/>
            <a:ext cx="2587851" cy="923330"/>
          </a:xfrm>
          <a:prstGeom prst="rect">
            <a:avLst/>
          </a:prstGeom>
        </p:spPr>
        <p:txBody>
          <a:bodyPr wrap="square">
            <a:spAutoFit/>
          </a:bodyPr>
          <a:lstStyle/>
          <a:p>
            <a:r>
              <a:rPr lang="zh-CN" altLang="en-US" dirty="0"/>
              <a:t>发布部分需要填写的内容较为详细，对借方友好</a:t>
            </a:r>
          </a:p>
        </p:txBody>
      </p:sp>
      <p:sp>
        <p:nvSpPr>
          <p:cNvPr id="7" name="矩形 6">
            <a:extLst>
              <a:ext uri="{FF2B5EF4-FFF2-40B4-BE49-F238E27FC236}">
                <a16:creationId xmlns:a16="http://schemas.microsoft.com/office/drawing/2014/main" id="{A19C6B37-BE15-4D26-9A2F-67CAF37F13F5}"/>
              </a:ext>
            </a:extLst>
          </p:cNvPr>
          <p:cNvSpPr/>
          <p:nvPr/>
        </p:nvSpPr>
        <p:spPr>
          <a:xfrm>
            <a:off x="1434687" y="3303638"/>
            <a:ext cx="2918212" cy="2566220"/>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37B80E0-72ED-4E9C-9B05-004B94FFCC9A}"/>
              </a:ext>
            </a:extLst>
          </p:cNvPr>
          <p:cNvSpPr/>
          <p:nvPr/>
        </p:nvSpPr>
        <p:spPr>
          <a:xfrm>
            <a:off x="1570995" y="3546170"/>
            <a:ext cx="1322798" cy="400110"/>
          </a:xfrm>
          <a:prstGeom prst="rect">
            <a:avLst/>
          </a:prstGeom>
        </p:spPr>
        <p:txBody>
          <a:bodyPr wrap="none">
            <a:spAutoFit/>
          </a:bodyPr>
          <a:lstStyle/>
          <a:p>
            <a:pPr algn="just">
              <a:spcAft>
                <a:spcPts val="0"/>
              </a:spcAft>
            </a:pPr>
            <a:r>
              <a:rPr lang="zh-CN" altLang="zh-CN" sz="2000" b="1" dirty="0"/>
              <a:t>统计</a:t>
            </a:r>
            <a:r>
              <a:rPr lang="en-US" altLang="zh-CN" sz="2000" b="1" dirty="0"/>
              <a:t>--</a:t>
            </a:r>
            <a:r>
              <a:rPr lang="zh-CN" altLang="zh-CN" sz="2000" b="1" dirty="0"/>
              <a:t>童</a:t>
            </a:r>
            <a:r>
              <a:rPr lang="en-US" altLang="zh-CN" sz="2000" b="1" dirty="0"/>
              <a:t>X:</a:t>
            </a:r>
            <a:endParaRPr lang="zh-CN" altLang="zh-CN" sz="2000" b="1" dirty="0"/>
          </a:p>
        </p:txBody>
      </p:sp>
    </p:spTree>
    <p:extLst>
      <p:ext uri="{BB962C8B-B14F-4D97-AF65-F5344CB8AC3E}">
        <p14:creationId xmlns:p14="http://schemas.microsoft.com/office/powerpoint/2010/main" val="3364014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A721CA2-F375-4423-81CF-F3AA6DD923C2}"/>
              </a:ext>
            </a:extLst>
          </p:cNvPr>
          <p:cNvSpPr/>
          <p:nvPr/>
        </p:nvSpPr>
        <p:spPr>
          <a:xfrm>
            <a:off x="204899" y="341851"/>
            <a:ext cx="2698175" cy="523220"/>
          </a:xfrm>
          <a:prstGeom prst="rect">
            <a:avLst/>
          </a:prstGeom>
        </p:spPr>
        <p:txBody>
          <a:bodyPr wrap="none">
            <a:spAutoFit/>
          </a:bodyPr>
          <a:lstStyle/>
          <a:p>
            <a:r>
              <a:rPr lang="zh-CN" altLang="zh-CN" sz="2800" b="1" kern="100">
                <a:latin typeface="Calibri" panose="020F0502020204030204" pitchFamily="34" charset="0"/>
                <a:ea typeface="宋体" panose="02010600030101010101" pitchFamily="2" charset="-122"/>
                <a:cs typeface="Times New Roman" panose="02020603050405020304" pitchFamily="18" charset="0"/>
              </a:rPr>
              <a:t>个人中心部分：</a:t>
            </a:r>
            <a:endParaRPr lang="zh-CN" altLang="en-US" sz="2800" b="1" dirty="0"/>
          </a:p>
        </p:txBody>
      </p:sp>
      <p:pic>
        <p:nvPicPr>
          <p:cNvPr id="3" name="图片 2" descr="IMG_2174(20190410-174658)">
            <a:extLst>
              <a:ext uri="{FF2B5EF4-FFF2-40B4-BE49-F238E27FC236}">
                <a16:creationId xmlns:a16="http://schemas.microsoft.com/office/drawing/2014/main" id="{B6E0964D-8FBC-4052-BB88-1B417311281F}"/>
              </a:ext>
            </a:extLst>
          </p:cNvPr>
          <p:cNvPicPr/>
          <p:nvPr/>
        </p:nvPicPr>
        <p:blipFill>
          <a:blip r:embed="rId2"/>
          <a:stretch>
            <a:fillRect/>
          </a:stretch>
        </p:blipFill>
        <p:spPr>
          <a:xfrm>
            <a:off x="621461" y="1103180"/>
            <a:ext cx="2811964" cy="5754820"/>
          </a:xfrm>
          <a:prstGeom prst="rect">
            <a:avLst/>
          </a:prstGeom>
        </p:spPr>
      </p:pic>
      <p:pic>
        <p:nvPicPr>
          <p:cNvPr id="4" name="图片 3" descr="IMG_2155(20190410-174143)">
            <a:extLst>
              <a:ext uri="{FF2B5EF4-FFF2-40B4-BE49-F238E27FC236}">
                <a16:creationId xmlns:a16="http://schemas.microsoft.com/office/drawing/2014/main" id="{5C2568AB-C78B-4208-A45A-3AEA7A2E8408}"/>
              </a:ext>
            </a:extLst>
          </p:cNvPr>
          <p:cNvPicPr/>
          <p:nvPr/>
        </p:nvPicPr>
        <p:blipFill>
          <a:blip r:embed="rId3"/>
          <a:stretch>
            <a:fillRect/>
          </a:stretch>
        </p:blipFill>
        <p:spPr>
          <a:xfrm>
            <a:off x="3542562" y="926199"/>
            <a:ext cx="3114860" cy="5796116"/>
          </a:xfrm>
          <a:prstGeom prst="rect">
            <a:avLst/>
          </a:prstGeom>
        </p:spPr>
      </p:pic>
      <p:sp>
        <p:nvSpPr>
          <p:cNvPr id="5" name="矩形 4">
            <a:extLst>
              <a:ext uri="{FF2B5EF4-FFF2-40B4-BE49-F238E27FC236}">
                <a16:creationId xmlns:a16="http://schemas.microsoft.com/office/drawing/2014/main" id="{82F3509D-5788-4EC9-BF8A-1D622E3AA956}"/>
              </a:ext>
            </a:extLst>
          </p:cNvPr>
          <p:cNvSpPr/>
          <p:nvPr/>
        </p:nvSpPr>
        <p:spPr>
          <a:xfrm>
            <a:off x="6766560" y="1103180"/>
            <a:ext cx="4961358" cy="1877437"/>
          </a:xfrm>
          <a:prstGeom prst="rect">
            <a:avLst/>
          </a:prstGeom>
        </p:spPr>
        <p:txBody>
          <a:bodyPr wrap="square">
            <a:spAutoFit/>
          </a:bodyPr>
          <a:lstStyle/>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个人中心部分，用户可以在</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我发布的</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查看以往所发布的图书信息，</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我想要的</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即为心愿单或用户所收藏的图书发布，也可以通过</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客服中心</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联系管理员。</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我的消息</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即为消息中心，可以是</a:t>
            </a:r>
            <a:r>
              <a:rPr lang="zh-CN" altLang="en-US" sz="2000" kern="100" dirty="0">
                <a:latin typeface="Calibri" panose="020F0502020204030204" pitchFamily="34" charset="0"/>
                <a:ea typeface="宋体" panose="02010600030101010101" pitchFamily="2" charset="-122"/>
                <a:cs typeface="Times New Roman" panose="02020603050405020304" pitchFamily="18" charset="0"/>
              </a:rPr>
              <a:t>系统通知</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endParaRPr lang="zh-CN" altLang="zh-CN" sz="16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6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9718C51C-3587-495B-9B30-06F53CFE731F}"/>
              </a:ext>
            </a:extLst>
          </p:cNvPr>
          <p:cNvSpPr/>
          <p:nvPr/>
        </p:nvSpPr>
        <p:spPr>
          <a:xfrm>
            <a:off x="4718316" y="733848"/>
            <a:ext cx="763351" cy="369332"/>
          </a:xfrm>
          <a:prstGeom prst="rect">
            <a:avLst/>
          </a:prstGeom>
        </p:spPr>
        <p:txBody>
          <a:bodyPr wrap="none">
            <a:spAutoFit/>
          </a:bodyPr>
          <a:lstStyle/>
          <a:p>
            <a:r>
              <a:rPr lang="en-US" altLang="zh-CN" dirty="0"/>
              <a:t>【3】</a:t>
            </a:r>
            <a:endParaRPr lang="zh-CN" altLang="en-US" dirty="0"/>
          </a:p>
        </p:txBody>
      </p:sp>
      <p:sp>
        <p:nvSpPr>
          <p:cNvPr id="7" name="矩形 6">
            <a:extLst>
              <a:ext uri="{FF2B5EF4-FFF2-40B4-BE49-F238E27FC236}">
                <a16:creationId xmlns:a16="http://schemas.microsoft.com/office/drawing/2014/main" id="{7E05CDDF-496E-417E-BBAE-E094345E2DDD}"/>
              </a:ext>
            </a:extLst>
          </p:cNvPr>
          <p:cNvSpPr/>
          <p:nvPr/>
        </p:nvSpPr>
        <p:spPr>
          <a:xfrm>
            <a:off x="1645767" y="943586"/>
            <a:ext cx="763351" cy="369332"/>
          </a:xfrm>
          <a:prstGeom prst="rect">
            <a:avLst/>
          </a:prstGeom>
        </p:spPr>
        <p:txBody>
          <a:bodyPr wrap="none">
            <a:spAutoFit/>
          </a:bodyPr>
          <a:lstStyle/>
          <a:p>
            <a:r>
              <a:rPr lang="en-US" altLang="zh-CN" dirty="0"/>
              <a:t>【1】</a:t>
            </a:r>
            <a:endParaRPr lang="zh-CN" altLang="en-US" dirty="0"/>
          </a:p>
        </p:txBody>
      </p:sp>
    </p:spTree>
    <p:extLst>
      <p:ext uri="{BB962C8B-B14F-4D97-AF65-F5344CB8AC3E}">
        <p14:creationId xmlns:p14="http://schemas.microsoft.com/office/powerpoint/2010/main" val="3916283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16DBC5D-FDF8-4DFF-8575-134D57A029AD}"/>
              </a:ext>
            </a:extLst>
          </p:cNvPr>
          <p:cNvSpPr/>
          <p:nvPr/>
        </p:nvSpPr>
        <p:spPr>
          <a:xfrm>
            <a:off x="322427" y="493154"/>
            <a:ext cx="3877985" cy="640240"/>
          </a:xfrm>
          <a:prstGeom prst="rect">
            <a:avLst/>
          </a:prstGeom>
        </p:spPr>
        <p:txBody>
          <a:bodyPr wrap="none">
            <a:spAutoFit/>
          </a:bodyPr>
          <a:lstStyle/>
          <a:p>
            <a:pPr algn="just">
              <a:lnSpc>
                <a:spcPct val="172000"/>
              </a:lnSpc>
              <a:spcBef>
                <a:spcPts val="1300"/>
              </a:spcBef>
              <a:spcAft>
                <a:spcPts val="1300"/>
              </a:spcAft>
            </a:pPr>
            <a:r>
              <a:rPr lang="zh-CN" altLang="zh-CN" sz="2400" b="1" kern="100" dirty="0">
                <a:latin typeface="DejaVu Sans"/>
                <a:ea typeface="方正黑体_GBK"/>
                <a:cs typeface="Times New Roman" panose="02020603050405020304" pitchFamily="18" charset="0"/>
              </a:rPr>
              <a:t>联系客服（管理员）部分：</a:t>
            </a:r>
          </a:p>
        </p:txBody>
      </p:sp>
      <p:sp>
        <p:nvSpPr>
          <p:cNvPr id="3" name="矩形 2">
            <a:extLst>
              <a:ext uri="{FF2B5EF4-FFF2-40B4-BE49-F238E27FC236}">
                <a16:creationId xmlns:a16="http://schemas.microsoft.com/office/drawing/2014/main" id="{6AE101C6-00B7-4F9B-931A-A3FEF94689B8}"/>
              </a:ext>
            </a:extLst>
          </p:cNvPr>
          <p:cNvSpPr/>
          <p:nvPr/>
        </p:nvSpPr>
        <p:spPr>
          <a:xfrm>
            <a:off x="1425677" y="1368610"/>
            <a:ext cx="9352443" cy="707886"/>
          </a:xfrm>
          <a:prstGeom prst="rect">
            <a:avLst/>
          </a:prstGeom>
        </p:spPr>
        <p:txBody>
          <a:bodyPr wrap="square">
            <a:spAutoFit/>
          </a:bodyPr>
          <a:lstStyle/>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用户与客服联系，用户可以在微信主页面的以下</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微信板块</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收到回复。用户可以像客服咨询相关信息，也可以举报其他不良用户。</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descr="IMG_2174(20190410-174658)">
            <a:extLst>
              <a:ext uri="{FF2B5EF4-FFF2-40B4-BE49-F238E27FC236}">
                <a16:creationId xmlns:a16="http://schemas.microsoft.com/office/drawing/2014/main" id="{34D56258-D3D6-4F37-A49F-BE93CD69E711}"/>
              </a:ext>
            </a:extLst>
          </p:cNvPr>
          <p:cNvPicPr/>
          <p:nvPr/>
        </p:nvPicPr>
        <p:blipFill>
          <a:blip r:embed="rId2"/>
          <a:stretch>
            <a:fillRect/>
          </a:stretch>
        </p:blipFill>
        <p:spPr>
          <a:xfrm>
            <a:off x="1955502" y="2176862"/>
            <a:ext cx="2244910" cy="4477610"/>
          </a:xfrm>
          <a:prstGeom prst="rect">
            <a:avLst/>
          </a:prstGeom>
        </p:spPr>
      </p:pic>
      <p:pic>
        <p:nvPicPr>
          <p:cNvPr id="5" name="图片 4" descr="IMG_2169(20190410-174554)">
            <a:extLst>
              <a:ext uri="{FF2B5EF4-FFF2-40B4-BE49-F238E27FC236}">
                <a16:creationId xmlns:a16="http://schemas.microsoft.com/office/drawing/2014/main" id="{70961C35-94D4-4C3E-B3E6-B0E2D1C6C66B}"/>
              </a:ext>
            </a:extLst>
          </p:cNvPr>
          <p:cNvPicPr/>
          <p:nvPr/>
        </p:nvPicPr>
        <p:blipFill>
          <a:blip r:embed="rId3"/>
          <a:stretch>
            <a:fillRect/>
          </a:stretch>
        </p:blipFill>
        <p:spPr>
          <a:xfrm>
            <a:off x="4719637" y="2311712"/>
            <a:ext cx="3474567" cy="1820868"/>
          </a:xfrm>
          <a:prstGeom prst="rect">
            <a:avLst/>
          </a:prstGeom>
        </p:spPr>
      </p:pic>
      <p:pic>
        <p:nvPicPr>
          <p:cNvPr id="6" name="图片 5" descr="IMG_2201(20190410-193214)">
            <a:extLst>
              <a:ext uri="{FF2B5EF4-FFF2-40B4-BE49-F238E27FC236}">
                <a16:creationId xmlns:a16="http://schemas.microsoft.com/office/drawing/2014/main" id="{EBF5E960-9792-42EF-ACC3-2BDF235AFB41}"/>
              </a:ext>
            </a:extLst>
          </p:cNvPr>
          <p:cNvPicPr/>
          <p:nvPr/>
        </p:nvPicPr>
        <p:blipFill>
          <a:blip r:embed="rId4"/>
          <a:stretch>
            <a:fillRect/>
          </a:stretch>
        </p:blipFill>
        <p:spPr>
          <a:xfrm>
            <a:off x="4719637" y="4513047"/>
            <a:ext cx="5262511" cy="976343"/>
          </a:xfrm>
          <a:prstGeom prst="rect">
            <a:avLst/>
          </a:prstGeom>
        </p:spPr>
      </p:pic>
      <p:sp>
        <p:nvSpPr>
          <p:cNvPr id="7" name="矩形 6">
            <a:extLst>
              <a:ext uri="{FF2B5EF4-FFF2-40B4-BE49-F238E27FC236}">
                <a16:creationId xmlns:a16="http://schemas.microsoft.com/office/drawing/2014/main" id="{FCE298B1-6C45-43AC-9998-5E4A800CCF3C}"/>
              </a:ext>
            </a:extLst>
          </p:cNvPr>
          <p:cNvSpPr/>
          <p:nvPr/>
        </p:nvSpPr>
        <p:spPr>
          <a:xfrm>
            <a:off x="1436277" y="2167003"/>
            <a:ext cx="763351" cy="369332"/>
          </a:xfrm>
          <a:prstGeom prst="rect">
            <a:avLst/>
          </a:prstGeom>
        </p:spPr>
        <p:txBody>
          <a:bodyPr wrap="none">
            <a:spAutoFit/>
          </a:bodyPr>
          <a:lstStyle/>
          <a:p>
            <a:r>
              <a:rPr lang="en-US" altLang="zh-CN" dirty="0"/>
              <a:t>【1】</a:t>
            </a:r>
            <a:endParaRPr lang="zh-CN" altLang="en-US" dirty="0"/>
          </a:p>
        </p:txBody>
      </p:sp>
    </p:spTree>
    <p:extLst>
      <p:ext uri="{BB962C8B-B14F-4D97-AF65-F5344CB8AC3E}">
        <p14:creationId xmlns:p14="http://schemas.microsoft.com/office/powerpoint/2010/main" val="5225724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4E613D0-AD1D-4653-89A4-021696390B7F}"/>
              </a:ext>
            </a:extLst>
          </p:cNvPr>
          <p:cNvSpPr/>
          <p:nvPr/>
        </p:nvSpPr>
        <p:spPr>
          <a:xfrm>
            <a:off x="514237" y="347751"/>
            <a:ext cx="2262158" cy="369332"/>
          </a:xfrm>
          <a:prstGeom prst="rect">
            <a:avLst/>
          </a:prstGeom>
        </p:spPr>
        <p:txBody>
          <a:bodyPr wrap="none">
            <a:spAutoFit/>
          </a:bodyPr>
          <a:lstStyle/>
          <a:p>
            <a:r>
              <a:rPr lang="zh-CN" altLang="zh-CN" kern="100" dirty="0">
                <a:ea typeface="微软雅黑" panose="020B0503020204020204" pitchFamily="34" charset="-122"/>
                <a:cs typeface="Times New Roman" panose="02020603050405020304" pitchFamily="18" charset="0"/>
              </a:rPr>
              <a:t>暂</a:t>
            </a:r>
            <a:r>
              <a:rPr lang="zh-CN" altLang="en-US" kern="100" dirty="0">
                <a:ea typeface="微软雅黑" panose="020B0503020204020204" pitchFamily="34" charset="-122"/>
                <a:cs typeface="Times New Roman" panose="02020603050405020304" pitchFamily="18" charset="0"/>
              </a:rPr>
              <a:t>不能</a:t>
            </a:r>
            <a:r>
              <a:rPr lang="zh-CN" altLang="zh-CN" kern="100" dirty="0">
                <a:ea typeface="微软雅黑" panose="020B0503020204020204" pitchFamily="34" charset="-122"/>
                <a:cs typeface="Times New Roman" panose="02020603050405020304" pitchFamily="18" charset="0"/>
              </a:rPr>
              <a:t>实现的功能</a:t>
            </a:r>
            <a:r>
              <a:rPr lang="zh-CN" altLang="en-US" kern="100" dirty="0">
                <a:ea typeface="微软雅黑" panose="020B0503020204020204" pitchFamily="34" charset="-122"/>
                <a:cs typeface="Times New Roman" panose="02020603050405020304" pitchFamily="18" charset="0"/>
              </a:rPr>
              <a:t>：</a:t>
            </a:r>
            <a:endParaRPr lang="zh-CN" altLang="en-US" dirty="0"/>
          </a:p>
        </p:txBody>
      </p:sp>
      <p:sp>
        <p:nvSpPr>
          <p:cNvPr id="3" name="矩形 2">
            <a:extLst>
              <a:ext uri="{FF2B5EF4-FFF2-40B4-BE49-F238E27FC236}">
                <a16:creationId xmlns:a16="http://schemas.microsoft.com/office/drawing/2014/main" id="{959CFE99-78E1-4F1C-940F-9D66142B9DF2}"/>
              </a:ext>
            </a:extLst>
          </p:cNvPr>
          <p:cNvSpPr/>
          <p:nvPr/>
        </p:nvSpPr>
        <p:spPr>
          <a:xfrm>
            <a:off x="1095313" y="870250"/>
            <a:ext cx="6096000" cy="1200329"/>
          </a:xfrm>
          <a:prstGeom prst="rect">
            <a:avLst/>
          </a:prstGeom>
        </p:spPr>
        <p:txBody>
          <a:bodyPr>
            <a:spAutoFit/>
          </a:bodyPr>
          <a:lstStyle/>
          <a:p>
            <a:pPr marL="342900" lvl="0" indent="-342900" algn="just">
              <a:spcAft>
                <a:spcPts val="0"/>
              </a:spcAft>
              <a:buFont typeface="+mj-lt"/>
              <a:buAutoNum type="arabicPeriod"/>
            </a:pP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在线聊天窗口</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好友功能</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不能根据数据自动智能推荐</a:t>
            </a:r>
            <a:endParaRPr lang="zh-CN" altLang="zh-CN" sz="1400"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Calibri" panose="020F0502020204030204" pitchFamily="34" charset="0"/>
                <a:ea typeface="微软雅黑" panose="020B0503020204020204" pitchFamily="34" charset="-122"/>
                <a:cs typeface="Times New Roman" panose="02020603050405020304" pitchFamily="18" charset="0"/>
              </a:rPr>
              <a:t>线上支付交易</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4480359-F0E3-45A1-B7A4-2246A6A41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011" y="0"/>
            <a:ext cx="3308013" cy="6858000"/>
          </a:xfrm>
          <a:prstGeom prst="rect">
            <a:avLst/>
          </a:prstGeom>
        </p:spPr>
      </p:pic>
      <p:sp>
        <p:nvSpPr>
          <p:cNvPr id="6" name="矩形 5">
            <a:extLst>
              <a:ext uri="{FF2B5EF4-FFF2-40B4-BE49-F238E27FC236}">
                <a16:creationId xmlns:a16="http://schemas.microsoft.com/office/drawing/2014/main" id="{5DF4E8DB-2C0F-4472-8CBF-78F315E827A7}"/>
              </a:ext>
            </a:extLst>
          </p:cNvPr>
          <p:cNvSpPr/>
          <p:nvPr/>
        </p:nvSpPr>
        <p:spPr>
          <a:xfrm>
            <a:off x="8286443" y="117676"/>
            <a:ext cx="763351" cy="369332"/>
          </a:xfrm>
          <a:prstGeom prst="rect">
            <a:avLst/>
          </a:prstGeom>
        </p:spPr>
        <p:txBody>
          <a:bodyPr wrap="none">
            <a:spAutoFit/>
          </a:bodyPr>
          <a:lstStyle/>
          <a:p>
            <a:r>
              <a:rPr lang="en-US" altLang="zh-CN" dirty="0"/>
              <a:t>【3】</a:t>
            </a:r>
            <a:endParaRPr lang="zh-CN" altLang="en-US" dirty="0"/>
          </a:p>
        </p:txBody>
      </p:sp>
    </p:spTree>
    <p:extLst>
      <p:ext uri="{BB962C8B-B14F-4D97-AF65-F5344CB8AC3E}">
        <p14:creationId xmlns:p14="http://schemas.microsoft.com/office/powerpoint/2010/main" val="2751878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3" name="矩形 2">
            <a:extLst>
              <a:ext uri="{FF2B5EF4-FFF2-40B4-BE49-F238E27FC236}">
                <a16:creationId xmlns:a16="http://schemas.microsoft.com/office/drawing/2014/main" id="{352DCD1A-EB9B-4BAB-B6AA-B031358AFD43}"/>
              </a:ext>
            </a:extLst>
          </p:cNvPr>
          <p:cNvSpPr/>
          <p:nvPr/>
        </p:nvSpPr>
        <p:spPr>
          <a:xfrm>
            <a:off x="1917385" y="2334598"/>
            <a:ext cx="4115963" cy="646331"/>
          </a:xfrm>
          <a:prstGeom prst="rect">
            <a:avLst/>
          </a:prstGeom>
        </p:spPr>
        <p:txBody>
          <a:bodyPr wrap="square">
            <a:spAutoFit/>
          </a:bodyPr>
          <a:lstStyle/>
          <a:p>
            <a:r>
              <a:rPr lang="zh-CN" altLang="zh-CN" sz="3600" b="1" dirty="0"/>
              <a:t>运行环境规定</a:t>
            </a:r>
          </a:p>
        </p:txBody>
      </p:sp>
    </p:spTree>
    <p:extLst>
      <p:ext uri="{BB962C8B-B14F-4D97-AF65-F5344CB8AC3E}">
        <p14:creationId xmlns:p14="http://schemas.microsoft.com/office/powerpoint/2010/main" val="923405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47194" y="426042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A1577DAA-0B1E-4D42-A152-80E073D5FB6A}"/>
              </a:ext>
            </a:extLst>
          </p:cNvPr>
          <p:cNvSpPr/>
          <p:nvPr/>
        </p:nvSpPr>
        <p:spPr>
          <a:xfrm>
            <a:off x="2093239" y="815450"/>
            <a:ext cx="9857821" cy="5425716"/>
          </a:xfrm>
          <a:prstGeom prst="rect">
            <a:avLst/>
          </a:prstGeom>
        </p:spPr>
        <p:txBody>
          <a:bodyPr wrap="square">
            <a:spAutoFit/>
          </a:bodyPr>
          <a:lstStyle/>
          <a:p>
            <a:pPr indent="110490">
              <a:lnSpc>
                <a:spcPct val="150000"/>
              </a:lnSpc>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、系统软件环境</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）服务端</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操作系统：</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Windows</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macOS</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231775">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数据库系统：</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MySQL5.0</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）客户端</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231775">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操作系统：适用于能运行微信的平台</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233680">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开发工具：微信开发者工具</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266700"/>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开发语言：</a:t>
            </a:r>
            <a:r>
              <a:rPr lang="en-US" altLang="zh-CN" sz="2000" kern="100" dirty="0">
                <a:latin typeface="Calibri" panose="020F0502020204030204" pitchFamily="34" charset="0"/>
                <a:ea typeface="宋体" panose="02010600030101010101" pitchFamily="2" charset="-122"/>
                <a:cs typeface="宋体" panose="02010600030101010101" pitchFamily="2" charset="-122"/>
              </a:rPr>
              <a:t>HTML </a:t>
            </a:r>
            <a:r>
              <a:rPr lang="zh-CN" altLang="zh-CN" sz="2000" kern="100" dirty="0">
                <a:latin typeface="Calibri" panose="020F0502020204030204" pitchFamily="34" charset="0"/>
                <a:ea typeface="宋体" panose="02010600030101010101" pitchFamily="2" charset="-122"/>
                <a:cs typeface="宋体" panose="02010600030101010101" pitchFamily="2" charset="-122"/>
              </a:rPr>
              <a:t>、</a:t>
            </a:r>
            <a:r>
              <a:rPr lang="en-US" altLang="zh-CN" sz="2000" kern="100" dirty="0">
                <a:latin typeface="Calibri" panose="020F0502020204030204" pitchFamily="34" charset="0"/>
                <a:ea typeface="宋体" panose="02010600030101010101" pitchFamily="2" charset="-122"/>
                <a:cs typeface="宋体" panose="02010600030101010101" pitchFamily="2" charset="-122"/>
              </a:rPr>
              <a:t>CSS </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JS</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2</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、系统硬件环境</a:t>
            </a:r>
            <a:endParaRPr lang="zh-CN" altLang="zh-CN" sz="2800" dirty="0">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1</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）服务端：</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CPU</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：酷睿四核，内存</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4G</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，硬盘</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500G</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a:t>
            </a:r>
            <a:endParaRPr lang="zh-CN" altLang="zh-CN" sz="2800" dirty="0">
              <a:solidFill>
                <a:schemeClr val="bg2"/>
              </a:solidFill>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2</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）客户端：</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Pentium 1.6GHz</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以上</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CPU</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512MB</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以上内存；</a:t>
            </a:r>
            <a:endParaRPr lang="zh-CN" altLang="zh-CN" sz="2800" dirty="0">
              <a:solidFill>
                <a:schemeClr val="bg2"/>
              </a:solidFill>
              <a:latin typeface="Calibri" panose="020F0502020204030204" pitchFamily="34" charset="0"/>
              <a:ea typeface="宋体" panose="02010600030101010101" pitchFamily="2" charset="-122"/>
              <a:cs typeface="Times New Roman" panose="02020603050405020304" pitchFamily="18" charset="0"/>
            </a:endParaRPr>
          </a:p>
          <a:p>
            <a:pPr indent="110490">
              <a:lnSpc>
                <a:spcPct val="150000"/>
              </a:lnSpc>
              <a:spcAft>
                <a:spcPts val="0"/>
              </a:spcAft>
            </a:pP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a:t>
            </a:r>
            <a:r>
              <a:rPr lang="en-US"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3</a:t>
            </a:r>
            <a:r>
              <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rPr>
              <a:t>）网络配置：百兆模式或以上。</a:t>
            </a:r>
            <a:endParaRPr lang="zh-CN" altLang="zh-CN" sz="2800" dirty="0">
              <a:solidFill>
                <a:schemeClr val="bg2"/>
              </a:solidFill>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5DF82532-54E2-4739-9DC0-AB58CEAFEE7D}"/>
              </a:ext>
            </a:extLst>
          </p:cNvPr>
          <p:cNvSpPr/>
          <p:nvPr/>
        </p:nvSpPr>
        <p:spPr>
          <a:xfrm>
            <a:off x="292236" y="-143271"/>
            <a:ext cx="1282723" cy="1007776"/>
          </a:xfrm>
          <a:prstGeom prst="rect">
            <a:avLst/>
          </a:prstGeom>
        </p:spPr>
        <p:txBody>
          <a:bodyPr wrap="none">
            <a:spAutoFit/>
          </a:bodyPr>
          <a:lstStyle/>
          <a:p>
            <a:pPr algn="just">
              <a:lnSpc>
                <a:spcPct val="173000"/>
              </a:lnSpc>
              <a:spcBef>
                <a:spcPts val="1300"/>
              </a:spcBef>
              <a:spcAft>
                <a:spcPts val="1300"/>
              </a:spcAft>
            </a:pPr>
            <a:r>
              <a:rPr lang="zh-CN" altLang="zh-CN" sz="3600" b="1" kern="100" dirty="0">
                <a:latin typeface="Arial" panose="020B0604020202020204" pitchFamily="34" charset="0"/>
                <a:ea typeface="黑体" panose="02010609060101010101" pitchFamily="49" charset="-122"/>
                <a:cs typeface="Times New Roman" panose="02020603050405020304" pitchFamily="18" charset="0"/>
              </a:rPr>
              <a:t>设备</a:t>
            </a:r>
            <a:r>
              <a:rPr lang="en-US" altLang="zh-CN" sz="4000" b="1" kern="100" dirty="0">
                <a:latin typeface="Arial" panose="020B0604020202020204" pitchFamily="34" charset="0"/>
                <a:ea typeface="黑体" panose="02010609060101010101" pitchFamily="49" charset="-122"/>
                <a:cs typeface="Times New Roman" panose="02020603050405020304" pitchFamily="18" charset="0"/>
              </a:rPr>
              <a:t>:</a:t>
            </a:r>
            <a:endParaRPr lang="zh-CN" altLang="zh-CN" sz="4000" b="1" kern="100" dirty="0">
              <a:latin typeface="Arial" panose="020B0604020202020204" pitchFamily="34"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47800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F698EC-20FB-47E0-B980-5F808CC279D8}"/>
              </a:ext>
            </a:extLst>
          </p:cNvPr>
          <p:cNvSpPr/>
          <p:nvPr/>
        </p:nvSpPr>
        <p:spPr>
          <a:xfrm>
            <a:off x="363126" y="465738"/>
            <a:ext cx="1237839" cy="646331"/>
          </a:xfrm>
          <a:prstGeom prst="rect">
            <a:avLst/>
          </a:prstGeom>
        </p:spPr>
        <p:txBody>
          <a:bodyPr wrap="none">
            <a:spAutoFit/>
          </a:bodyPr>
          <a:lstStyle/>
          <a:p>
            <a:r>
              <a:rPr lang="zh-CN" altLang="zh-CN" sz="3600" b="1" kern="100" dirty="0">
                <a:latin typeface="Calibri" panose="020F0502020204030204" pitchFamily="34" charset="0"/>
                <a:ea typeface="宋体" panose="02010600030101010101" pitchFamily="2" charset="-122"/>
                <a:cs typeface="Times New Roman" panose="02020603050405020304" pitchFamily="18" charset="0"/>
              </a:rPr>
              <a:t>接口</a:t>
            </a:r>
            <a:r>
              <a:rPr lang="en-US" altLang="zh-CN" sz="36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3600" b="1" dirty="0"/>
          </a:p>
        </p:txBody>
      </p:sp>
      <p:sp>
        <p:nvSpPr>
          <p:cNvPr id="3" name="Rectangle 2">
            <a:extLst>
              <a:ext uri="{FF2B5EF4-FFF2-40B4-BE49-F238E27FC236}">
                <a16:creationId xmlns:a16="http://schemas.microsoft.com/office/drawing/2014/main" id="{69705C22-D015-4A29-9ED8-DF9FB7240C75}"/>
              </a:ext>
            </a:extLst>
          </p:cNvPr>
          <p:cNvSpPr>
            <a:spLocks noChangeArrowheads="1"/>
          </p:cNvSpPr>
          <p:nvPr/>
        </p:nvSpPr>
        <p:spPr bwMode="auto">
          <a:xfrm>
            <a:off x="7439087" y="7315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descr="oleimage">
            <a:extLst>
              <a:ext uri="{FF2B5EF4-FFF2-40B4-BE49-F238E27FC236}">
                <a16:creationId xmlns:a16="http://schemas.microsoft.com/office/drawing/2014/main" id="{9BF064C2-3796-47CC-BACE-3B3FBBE9B000}"/>
              </a:ext>
            </a:extLst>
          </p:cNvPr>
          <p:cNvGraphicFramePr>
            <a:graphicFrameLocks noChangeAspect="1"/>
          </p:cNvGraphicFramePr>
          <p:nvPr>
            <p:extLst/>
          </p:nvPr>
        </p:nvGraphicFramePr>
        <p:xfrm>
          <a:off x="6589580" y="1284450"/>
          <a:ext cx="5021396" cy="5093767"/>
        </p:xfrm>
        <a:graphic>
          <a:graphicData uri="http://schemas.openxmlformats.org/presentationml/2006/ole">
            <mc:AlternateContent xmlns:mc="http://schemas.openxmlformats.org/markup-compatibility/2006">
              <mc:Choice xmlns:v="urn:schemas-microsoft-com:vml" Requires="v">
                <p:oleObj spid="_x0000_s7170" r:id="rId3" imgW="4508732" imgH="4572235" progId="Package">
                  <p:embed/>
                </p:oleObj>
              </mc:Choice>
              <mc:Fallback>
                <p:oleObj r:id="rId3" imgW="4508732" imgH="4572235" progId="Package">
                  <p:embed/>
                  <p:pic>
                    <p:nvPicPr>
                      <p:cNvPr id="5" name="对象 4" descr="oleimage">
                        <a:extLst>
                          <a:ext uri="{FF2B5EF4-FFF2-40B4-BE49-F238E27FC236}">
                            <a16:creationId xmlns:a16="http://schemas.microsoft.com/office/drawing/2014/main" id="{9BF064C2-3796-47CC-BACE-3B3FBBE9B0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580" y="1284450"/>
                        <a:ext cx="5021396" cy="5093767"/>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29098A65-B43C-4C09-A2D6-48A56C2B473A}"/>
              </a:ext>
            </a:extLst>
          </p:cNvPr>
          <p:cNvSpPr/>
          <p:nvPr/>
        </p:nvSpPr>
        <p:spPr>
          <a:xfrm>
            <a:off x="363126" y="1188720"/>
            <a:ext cx="6096000" cy="4893647"/>
          </a:xfrm>
          <a:prstGeom prst="rect">
            <a:avLst/>
          </a:prstGeom>
        </p:spPr>
        <p:txBody>
          <a:bodyPr>
            <a:spAutoFit/>
          </a:bodyPr>
          <a:lstStyle/>
          <a:p>
            <a:pPr indent="266700"/>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本项目的小程序通过调用</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wx.login</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调用接口获取登录凭证</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code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，并回传到开发者服务器。开发者服务器以</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code</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换取</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用户唯一标识</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openid</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和</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会话密钥</a:t>
            </a:r>
            <a:r>
              <a:rPr lang="en-US" altLang="zh-CN" sz="2400" kern="100" dirty="0" err="1">
                <a:latin typeface="Calibri" panose="020F0502020204030204" pitchFamily="34" charset="0"/>
                <a:ea typeface="宋体" panose="02010600030101010101" pitchFamily="2" charset="-122"/>
                <a:cs typeface="Times New Roman" panose="02020603050405020304" pitchFamily="18" charset="0"/>
              </a:rPr>
              <a:t>session_key</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a:t>
            </a:r>
          </a:p>
          <a:p>
            <a:pPr indent="266700"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之后开发者服务器可以根据用户标识来生成自定义登录态，用于后续业务逻辑中前后端交互时识别用户身份。</a:t>
            </a:r>
          </a:p>
          <a:p>
            <a:pPr indent="266700" algn="just">
              <a:spcAft>
                <a:spcPts val="0"/>
              </a:spcAft>
            </a:pP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接口提供：将向用户提供、修改和取消三个命令选择，对应系统的不同功能实现</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br>
              <a:rPr lang="en-US" altLang="zh-CN" sz="2400" kern="100" dirty="0">
                <a:latin typeface="Calibri" panose="020F0502020204030204" pitchFamily="34" charset="0"/>
                <a:ea typeface="宋体" panose="02010600030101010101" pitchFamily="2" charset="-122"/>
                <a:cs typeface="Times New Roman" panose="02020603050405020304" pitchFamily="18" charset="0"/>
              </a:rPr>
            </a:b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外部接口：键盘，鼠标</a:t>
            </a:r>
          </a:p>
          <a:p>
            <a:pPr indent="266700"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内部接口：数据库接口采用</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SQL</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链接</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 </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通信接口</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:TCP/IP</a:t>
            </a:r>
            <a:r>
              <a:rPr lang="zh-CN" altLang="zh-CN" sz="2400" kern="100" dirty="0">
                <a:latin typeface="Calibri" panose="020F0502020204030204" pitchFamily="34" charset="0"/>
                <a:ea typeface="宋体" panose="02010600030101010101" pitchFamily="2" charset="-122"/>
                <a:cs typeface="Times New Roman" panose="02020603050405020304" pitchFamily="18" charset="0"/>
              </a:rPr>
              <a:t>、</a:t>
            </a:r>
            <a:r>
              <a:rPr lang="en-US" altLang="zh-CN" sz="2400" kern="100" dirty="0">
                <a:latin typeface="Calibri" panose="020F0502020204030204" pitchFamily="34" charset="0"/>
                <a:ea typeface="宋体" panose="02010600030101010101" pitchFamily="2" charset="-122"/>
                <a:cs typeface="Times New Roman" panose="02020603050405020304" pitchFamily="18" charset="0"/>
              </a:rPr>
              <a:t>UDP/IP</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033890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69B3785B-289D-4679-AFCE-11F25F7CD37D}"/>
              </a:ext>
            </a:extLst>
          </p:cNvPr>
          <p:cNvSpPr/>
          <p:nvPr/>
        </p:nvSpPr>
        <p:spPr>
          <a:xfrm>
            <a:off x="2468443" y="2379757"/>
            <a:ext cx="1620957" cy="523220"/>
          </a:xfrm>
          <a:prstGeom prst="rect">
            <a:avLst/>
          </a:prstGeom>
        </p:spPr>
        <p:txBody>
          <a:bodyPr wrap="none">
            <a:spAutoFit/>
          </a:bodyPr>
          <a:lstStyle/>
          <a:p>
            <a:r>
              <a:rPr lang="zh-CN" altLang="en-US" sz="2800" b="1" kern="100" dirty="0">
                <a:latin typeface="方正兰亭超细黑简体" pitchFamily="2" charset="-122"/>
                <a:ea typeface="方正兰亭超细黑简体" pitchFamily="2" charset="-122"/>
                <a:cs typeface="Times New Roman" panose="02020603050405020304" pitchFamily="18" charset="0"/>
              </a:rPr>
              <a:t>数据描述</a:t>
            </a:r>
            <a:endParaRPr lang="zh-CN" altLang="en-US" sz="2800" b="1" dirty="0"/>
          </a:p>
        </p:txBody>
      </p:sp>
    </p:spTree>
    <p:extLst>
      <p:ext uri="{BB962C8B-B14F-4D97-AF65-F5344CB8AC3E}">
        <p14:creationId xmlns:p14="http://schemas.microsoft.com/office/powerpoint/2010/main" val="3865142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7C3AF51-7440-4965-86E8-80ADC54EE101}"/>
              </a:ext>
            </a:extLst>
          </p:cNvPr>
          <p:cNvSpPr/>
          <p:nvPr/>
        </p:nvSpPr>
        <p:spPr>
          <a:xfrm>
            <a:off x="1065817" y="312831"/>
            <a:ext cx="6096000" cy="1383071"/>
          </a:xfrm>
          <a:prstGeom prst="rect">
            <a:avLst/>
          </a:prstGeom>
        </p:spPr>
        <p:txBody>
          <a:bodyPr>
            <a:spAutoFit/>
          </a:bodyPr>
          <a:lstStyle/>
          <a:p>
            <a:pPr algn="just">
              <a:lnSpc>
                <a:spcPct val="172000"/>
              </a:lnSpc>
              <a:spcBef>
                <a:spcPts val="1300"/>
              </a:spcBef>
              <a:spcAft>
                <a:spcPts val="1300"/>
              </a:spcAft>
            </a:pPr>
            <a:r>
              <a:rPr lang="zh-CN" altLang="zh-CN" sz="3200" b="1" kern="100" dirty="0">
                <a:solidFill>
                  <a:srgbClr val="000000"/>
                </a:solidFill>
                <a:latin typeface="Cambria" panose="02040503050406030204" pitchFamily="18" charset="0"/>
                <a:ea typeface="黑体" panose="02010609060101010101" pitchFamily="49" charset="-122"/>
                <a:cs typeface="Times New Roman" panose="02020603050405020304" pitchFamily="18" charset="0"/>
              </a:rPr>
              <a:t>静态数据</a:t>
            </a:r>
            <a:endParaRPr lang="zh-CN" altLang="zh-CN" sz="3200" b="1" kern="100" dirty="0">
              <a:latin typeface="Cambria" panose="02040503050406030204" pitchFamily="18" charset="0"/>
              <a:ea typeface="宋体" panose="02010600030101010101" pitchFamily="2" charset="-122"/>
              <a:cs typeface="Times New Roman" panose="02020603050405020304" pitchFamily="18" charset="0"/>
            </a:endParaRPr>
          </a:p>
          <a:p>
            <a:pPr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静态数据主要是用户的基本信息</a:t>
            </a:r>
          </a:p>
        </p:txBody>
      </p:sp>
      <p:graphicFrame>
        <p:nvGraphicFramePr>
          <p:cNvPr id="6" name="表格 5">
            <a:extLst>
              <a:ext uri="{FF2B5EF4-FFF2-40B4-BE49-F238E27FC236}">
                <a16:creationId xmlns:a16="http://schemas.microsoft.com/office/drawing/2014/main" id="{6F5D6694-12DA-42FA-BCF0-F53C466395F5}"/>
              </a:ext>
            </a:extLst>
          </p:cNvPr>
          <p:cNvGraphicFramePr>
            <a:graphicFrameLocks noGrp="1"/>
          </p:cNvGraphicFramePr>
          <p:nvPr>
            <p:extLst>
              <p:ext uri="{D42A27DB-BD31-4B8C-83A1-F6EECF244321}">
                <p14:modId xmlns:p14="http://schemas.microsoft.com/office/powerpoint/2010/main" val="3367108930"/>
              </p:ext>
            </p:extLst>
          </p:nvPr>
        </p:nvGraphicFramePr>
        <p:xfrm>
          <a:off x="996991" y="1692790"/>
          <a:ext cx="6464956" cy="2446260"/>
        </p:xfrm>
        <a:graphic>
          <a:graphicData uri="http://schemas.openxmlformats.org/drawingml/2006/table">
            <a:tbl>
              <a:tblPr firstRow="1" firstCol="1" bandRow="1">
                <a:tableStyleId>{5C22544A-7EE6-4342-B048-85BDC9FD1C3A}</a:tableStyleId>
              </a:tblPr>
              <a:tblGrid>
                <a:gridCol w="3232478">
                  <a:extLst>
                    <a:ext uri="{9D8B030D-6E8A-4147-A177-3AD203B41FA5}">
                      <a16:colId xmlns:a16="http://schemas.microsoft.com/office/drawing/2014/main" val="1148382541"/>
                    </a:ext>
                  </a:extLst>
                </a:gridCol>
                <a:gridCol w="3232478">
                  <a:extLst>
                    <a:ext uri="{9D8B030D-6E8A-4147-A177-3AD203B41FA5}">
                      <a16:colId xmlns:a16="http://schemas.microsoft.com/office/drawing/2014/main" val="1213528567"/>
                    </a:ext>
                  </a:extLst>
                </a:gridCol>
              </a:tblGrid>
              <a:tr h="407710">
                <a:tc gridSpan="2">
                  <a:txBody>
                    <a:bodyPr/>
                    <a:lstStyle/>
                    <a:p>
                      <a:pPr algn="just">
                        <a:spcAft>
                          <a:spcPts val="0"/>
                        </a:spcAft>
                      </a:pPr>
                      <a:r>
                        <a:rPr lang="zh-CN" sz="1600" kern="100">
                          <a:effectLst/>
                        </a:rPr>
                        <a:t>用户基本信息</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3102197680"/>
                  </a:ext>
                </a:extLst>
              </a:tr>
              <a:tr h="407710">
                <a:tc>
                  <a:txBody>
                    <a:bodyPr/>
                    <a:lstStyle/>
                    <a:p>
                      <a:pPr algn="just">
                        <a:spcAft>
                          <a:spcPts val="0"/>
                        </a:spcAft>
                      </a:pPr>
                      <a:r>
                        <a:rPr lang="zh-CN" sz="1600" kern="100">
                          <a:effectLst/>
                        </a:rPr>
                        <a:t>微信账号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VARCHAR(100)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1154394"/>
                  </a:ext>
                </a:extLst>
              </a:tr>
              <a:tr h="407710">
                <a:tc>
                  <a:txBody>
                    <a:bodyPr/>
                    <a:lstStyle/>
                    <a:p>
                      <a:pPr algn="just">
                        <a:spcAft>
                          <a:spcPts val="0"/>
                        </a:spcAft>
                      </a:pPr>
                      <a:r>
                        <a:rPr lang="zh-CN" sz="1600" kern="100">
                          <a:effectLst/>
                        </a:rPr>
                        <a:t>微信昵称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VARCHAR(100)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5306912"/>
                  </a:ext>
                </a:extLst>
              </a:tr>
              <a:tr h="407710">
                <a:tc>
                  <a:txBody>
                    <a:bodyPr/>
                    <a:lstStyle/>
                    <a:p>
                      <a:pPr algn="just">
                        <a:spcAft>
                          <a:spcPts val="0"/>
                        </a:spcAft>
                      </a:pPr>
                      <a:r>
                        <a:rPr lang="zh-CN" sz="1600" kern="100">
                          <a:effectLst/>
                        </a:rPr>
                        <a:t>微信头像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VARCHAR(100)</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1319830"/>
                  </a:ext>
                </a:extLst>
              </a:tr>
              <a:tr h="407710">
                <a:tc>
                  <a:txBody>
                    <a:bodyPr/>
                    <a:lstStyle/>
                    <a:p>
                      <a:pPr algn="just">
                        <a:spcAft>
                          <a:spcPts val="0"/>
                        </a:spcAft>
                      </a:pPr>
                      <a:r>
                        <a:rPr lang="zh-CN" sz="1600" kern="100">
                          <a:effectLst/>
                        </a:rPr>
                        <a:t>用户手机号</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VARCHAR(100)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6242339"/>
                  </a:ext>
                </a:extLst>
              </a:tr>
              <a:tr h="407710">
                <a:tc>
                  <a:txBody>
                    <a:bodyPr/>
                    <a:lstStyle/>
                    <a:p>
                      <a:pPr algn="just">
                        <a:spcAft>
                          <a:spcPts val="0"/>
                        </a:spcAft>
                      </a:pPr>
                      <a:r>
                        <a:rPr lang="zh-CN" sz="1600" kern="100">
                          <a:effectLst/>
                        </a:rPr>
                        <a:t>发布标签</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a:effectLst/>
                        </a:rPr>
                        <a:t>VARCHAR(100)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439237"/>
                  </a:ext>
                </a:extLst>
              </a:tr>
            </a:tbl>
          </a:graphicData>
        </a:graphic>
      </p:graphicFrame>
      <p:sp>
        <p:nvSpPr>
          <p:cNvPr id="7" name="矩形 6">
            <a:extLst>
              <a:ext uri="{FF2B5EF4-FFF2-40B4-BE49-F238E27FC236}">
                <a16:creationId xmlns:a16="http://schemas.microsoft.com/office/drawing/2014/main" id="{8664AE51-CD14-4D02-8670-6F13D422C813}"/>
              </a:ext>
            </a:extLst>
          </p:cNvPr>
          <p:cNvSpPr/>
          <p:nvPr/>
        </p:nvSpPr>
        <p:spPr>
          <a:xfrm>
            <a:off x="1113012" y="4253937"/>
            <a:ext cx="9971876" cy="1938992"/>
          </a:xfrm>
          <a:prstGeom prst="rect">
            <a:avLst/>
          </a:prstGeom>
        </p:spPr>
        <p:txBody>
          <a:bodyPr wrap="square">
            <a:spAutoFit/>
          </a:bodyPr>
          <a:lstStyle/>
          <a:p>
            <a:pPr algn="just">
              <a:spcAft>
                <a:spcPts val="0"/>
              </a:spcAft>
            </a:pPr>
            <a:r>
              <a:rPr lang="en-US" altLang="zh-CN" sz="2000" kern="100" dirty="0">
                <a:latin typeface="Calibri" panose="020F0502020204030204" pitchFamily="34" charset="0"/>
                <a:ea typeface="宋体" panose="02010600030101010101" pitchFamily="2" charset="-122"/>
                <a:cs typeface="Times New Roman" panose="02020603050405020304" pitchFamily="18" charset="0"/>
              </a:rPr>
              <a:t>	</a:t>
            </a: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其中微信账号、昵称、头像、手机号，使用户在登录小程序之后小程序直接绑定的，不容许在使用小程序的过程当中自行随机改变，需要更改只能在微信当中更改，小程序可做更新。</a:t>
            </a:r>
          </a:p>
          <a:p>
            <a:pPr algn="just">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评论编号：在评论后自动生成，不重复不改变；</a:t>
            </a:r>
          </a:p>
          <a:p>
            <a:pPr algn="just">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图书编号：在上传图书信息之后自动生成，不重复不改变；</a:t>
            </a:r>
          </a:p>
          <a:p>
            <a:pPr algn="just">
              <a:spcAft>
                <a:spcPts val="0"/>
              </a:spcAft>
            </a:pPr>
            <a:r>
              <a:rPr lang="zh-CN" altLang="zh-CN" sz="2000" kern="100" dirty="0">
                <a:latin typeface="Calibri" panose="020F0502020204030204" pitchFamily="34" charset="0"/>
                <a:ea typeface="宋体" panose="02010600030101010101" pitchFamily="2" charset="-122"/>
                <a:cs typeface="Times New Roman" panose="02020603050405020304" pitchFamily="18" charset="0"/>
              </a:rPr>
              <a:t>类别编号：由管理人员自行管理，不可任意改变。</a:t>
            </a:r>
          </a:p>
        </p:txBody>
      </p:sp>
    </p:spTree>
    <p:extLst>
      <p:ext uri="{BB962C8B-B14F-4D97-AF65-F5344CB8AC3E}">
        <p14:creationId xmlns:p14="http://schemas.microsoft.com/office/powerpoint/2010/main" val="33646868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solidFill>
          <a:srgbClr val="C00000"/>
        </a:solidFill>
        <a:effectLst/>
      </p:bgPr>
    </p:bg>
    <p:spTree>
      <p:nvGrpSpPr>
        <p:cNvPr id="1" name=""/>
        <p:cNvGrpSpPr/>
        <p:nvPr/>
      </p:nvGrpSpPr>
      <p:grpSpPr>
        <a:xfrm>
          <a:off x="0" y="0"/>
          <a:ext cx="0" cy="0"/>
          <a:chOff x="0" y="0"/>
          <a:chExt cx="0" cy="0"/>
        </a:xfrm>
      </p:grpSpPr>
      <p:sp>
        <p:nvSpPr>
          <p:cNvPr id="16393" name="任意多边形 57"/>
          <p:cNvSpPr>
            <a:spLocks/>
          </p:cNvSpPr>
          <p:nvPr/>
        </p:nvSpPr>
        <p:spPr bwMode="auto">
          <a:xfrm rot="2534968">
            <a:off x="-864950" y="3422969"/>
            <a:ext cx="3213100" cy="3925888"/>
          </a:xfrm>
          <a:custGeom>
            <a:avLst/>
            <a:gdLst>
              <a:gd name="T0" fmla="*/ 0 w 3213100"/>
              <a:gd name="T1" fmla="*/ 0 h 3925470"/>
              <a:gd name="T2" fmla="*/ 3213100 w 3213100"/>
              <a:gd name="T3" fmla="*/ 0 h 3925470"/>
              <a:gd name="T4" fmla="*/ 3213100 w 3213100"/>
              <a:gd name="T5" fmla="*/ 3180917 h 3925470"/>
              <a:gd name="T6" fmla="*/ 2391903 w 3213100"/>
              <a:gd name="T7" fmla="*/ 3927142 h 3925470"/>
              <a:gd name="T8" fmla="*/ 0 w 3213100"/>
              <a:gd name="T9" fmla="*/ 1292693 h 3925470"/>
              <a:gd name="T10" fmla="*/ 0 w 3213100"/>
              <a:gd name="T11" fmla="*/ 0 h 39254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3100" h="3925470">
                <a:moveTo>
                  <a:pt x="0" y="0"/>
                </a:moveTo>
                <a:lnTo>
                  <a:pt x="3213100" y="0"/>
                </a:lnTo>
                <a:lnTo>
                  <a:pt x="3213100" y="3179561"/>
                </a:lnTo>
                <a:lnTo>
                  <a:pt x="2391903" y="3925470"/>
                </a:lnTo>
                <a:lnTo>
                  <a:pt x="0" y="1292141"/>
                </a:lnTo>
                <a:lnTo>
                  <a:pt x="0" y="0"/>
                </a:lnTo>
                <a:close/>
              </a:path>
            </a:pathLst>
          </a:custGeom>
          <a:solidFill>
            <a:schemeClr val="bg1">
              <a:alpha val="1803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nvGrpSpPr>
          <p:cNvPr id="29" name="组合 28">
            <a:extLst>
              <a:ext uri="{FF2B5EF4-FFF2-40B4-BE49-F238E27FC236}">
                <a16:creationId xmlns:a16="http://schemas.microsoft.com/office/drawing/2014/main" id="{B84561F7-5EEA-4371-9039-9C1209083EC1}"/>
              </a:ext>
            </a:extLst>
          </p:cNvPr>
          <p:cNvGrpSpPr/>
          <p:nvPr/>
        </p:nvGrpSpPr>
        <p:grpSpPr>
          <a:xfrm>
            <a:off x="9105" y="2328493"/>
            <a:ext cx="3654877" cy="1254500"/>
            <a:chOff x="219753" y="1976522"/>
            <a:chExt cx="2741158" cy="940875"/>
          </a:xfrm>
        </p:grpSpPr>
        <p:sp>
          <p:nvSpPr>
            <p:cNvPr id="30" name="文本框 38">
              <a:extLst>
                <a:ext uri="{FF2B5EF4-FFF2-40B4-BE49-F238E27FC236}">
                  <a16:creationId xmlns:a16="http://schemas.microsoft.com/office/drawing/2014/main" id="{D44D3FEA-BCDF-4088-8F33-800DE91AB542}"/>
                </a:ext>
              </a:extLst>
            </p:cNvPr>
            <p:cNvSpPr txBox="1"/>
            <p:nvPr/>
          </p:nvSpPr>
          <p:spPr>
            <a:xfrm>
              <a:off x="219753" y="2417307"/>
              <a:ext cx="2741158" cy="500090"/>
            </a:xfrm>
            <a:prstGeom prst="rect">
              <a:avLst/>
            </a:prstGeom>
            <a:noFill/>
          </p:spPr>
          <p:txBody>
            <a:bodyPr wrap="square" rtlCol="0">
              <a:spAutoFit/>
            </a:bodyPr>
            <a:lstStyle/>
            <a:p>
              <a:pPr algn="r"/>
              <a:r>
                <a:rPr lang="en-US" altLang="zh-CN" sz="3733" dirty="0">
                  <a:solidFill>
                    <a:schemeClr val="bg1"/>
                  </a:solidFill>
                  <a:latin typeface="微软雅黑 Light" panose="020B0502040204020203" pitchFamily="34" charset="-122"/>
                  <a:ea typeface="微软雅黑 Light" panose="020B0502040204020203" pitchFamily="34" charset="-122"/>
                </a:rPr>
                <a:t>CONTENTS</a:t>
              </a:r>
              <a:endParaRPr lang="zh-CN" altLang="en-US" sz="3733" dirty="0">
                <a:solidFill>
                  <a:schemeClr val="bg1"/>
                </a:solidFill>
                <a:latin typeface="微软雅黑 Light" panose="020B0502040204020203" pitchFamily="34" charset="-122"/>
                <a:ea typeface="微软雅黑 Light" panose="020B0502040204020203" pitchFamily="34" charset="-122"/>
              </a:endParaRPr>
            </a:p>
          </p:txBody>
        </p:sp>
        <p:sp>
          <p:nvSpPr>
            <p:cNvPr id="31" name="文本框 11">
              <a:extLst>
                <a:ext uri="{FF2B5EF4-FFF2-40B4-BE49-F238E27FC236}">
                  <a16:creationId xmlns:a16="http://schemas.microsoft.com/office/drawing/2014/main" id="{2EFA81A6-7DE2-44BD-8B56-CF48DA6ABE57}"/>
                </a:ext>
              </a:extLst>
            </p:cNvPr>
            <p:cNvSpPr txBox="1"/>
            <p:nvPr/>
          </p:nvSpPr>
          <p:spPr>
            <a:xfrm>
              <a:off x="1979712" y="1976522"/>
              <a:ext cx="958436" cy="561741"/>
            </a:xfrm>
            <a:prstGeom prst="rect">
              <a:avLst/>
            </a:prstGeom>
            <a:noFill/>
          </p:spPr>
          <p:txBody>
            <a:bodyPr wrap="none" rtlCol="0">
              <a:spAutoFit/>
            </a:bodyPr>
            <a:lstStyle/>
            <a:p>
              <a:r>
                <a:rPr lang="zh-CN" altLang="en-US" sz="4267" dirty="0">
                  <a:solidFill>
                    <a:schemeClr val="bg1"/>
                  </a:solidFill>
                  <a:latin typeface="微软雅黑 Light" panose="020B0502040204020203" pitchFamily="34" charset="-122"/>
                  <a:ea typeface="微软雅黑 Light" panose="020B0502040204020203" pitchFamily="34" charset="-122"/>
                </a:rPr>
                <a:t>目录</a:t>
              </a:r>
            </a:p>
          </p:txBody>
        </p:sp>
      </p:grpSp>
      <p:cxnSp>
        <p:nvCxnSpPr>
          <p:cNvPr id="32" name="直接连接符 31">
            <a:extLst>
              <a:ext uri="{FF2B5EF4-FFF2-40B4-BE49-F238E27FC236}">
                <a16:creationId xmlns:a16="http://schemas.microsoft.com/office/drawing/2014/main" id="{55DF0A96-0C14-4462-8D5B-70F49D189EB7}"/>
              </a:ext>
            </a:extLst>
          </p:cNvPr>
          <p:cNvCxnSpPr/>
          <p:nvPr/>
        </p:nvCxnSpPr>
        <p:spPr>
          <a:xfrm>
            <a:off x="4087380" y="2545489"/>
            <a:ext cx="0" cy="20629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0ECBA2E-9A96-4602-8554-0332B89708E1}"/>
              </a:ext>
            </a:extLst>
          </p:cNvPr>
          <p:cNvSpPr/>
          <p:nvPr/>
        </p:nvSpPr>
        <p:spPr>
          <a:xfrm>
            <a:off x="5944471" y="1877969"/>
            <a:ext cx="3261459" cy="790986"/>
          </a:xfrm>
          <a:prstGeom prst="rect">
            <a:avLst/>
          </a:prstGeom>
        </p:spPr>
        <p:txBody>
          <a:bodyPr wrap="square" lIns="91440" tIns="45720" rIns="91440" bIns="45720">
            <a:spAutoFit/>
          </a:bodyPr>
          <a:lstStyle/>
          <a:p>
            <a:pPr>
              <a:defRPr/>
            </a:pPr>
            <a:r>
              <a:rPr lang="en-US" altLang="zh-CN" sz="2270" b="1" kern="100" dirty="0">
                <a:solidFill>
                  <a:schemeClr val="bg1"/>
                </a:solidFill>
                <a:latin typeface="方正兰亭超细黑简体" pitchFamily="2" charset="-122"/>
                <a:ea typeface="方正兰亭超细黑简体" pitchFamily="2" charset="-122"/>
                <a:cs typeface="Times New Roman" panose="02020603050405020304" pitchFamily="18" charset="0"/>
              </a:rPr>
              <a:t>02 /</a:t>
            </a:r>
            <a:r>
              <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任务概述</a:t>
            </a:r>
          </a:p>
          <a:p>
            <a:pPr>
              <a:defRPr/>
            </a:pPr>
            <a:endParaRPr lang="zh-CN" altLang="zh-CN" sz="2270"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0C6B008C-3E7C-4B58-B203-0A1C365265A5}"/>
              </a:ext>
            </a:extLst>
          </p:cNvPr>
          <p:cNvSpPr/>
          <p:nvPr/>
        </p:nvSpPr>
        <p:spPr>
          <a:xfrm>
            <a:off x="5957896" y="2382434"/>
            <a:ext cx="3627419" cy="810543"/>
          </a:xfrm>
          <a:prstGeom prst="rect">
            <a:avLst/>
          </a:prstGeom>
        </p:spPr>
        <p:txBody>
          <a:bodyPr wrap="square" lIns="91440" tIns="45720" rIns="91440" bIns="45720">
            <a:spAutoFit/>
          </a:bodyPr>
          <a:lstStyle/>
          <a:p>
            <a:pPr>
              <a:defRPr/>
            </a:pPr>
            <a:r>
              <a:rPr lang="en-US"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03 /</a:t>
            </a:r>
            <a:r>
              <a:rPr lang="zh-CN" altLang="zh-CN" sz="2267" b="1" kern="100" dirty="0">
                <a:solidFill>
                  <a:schemeClr val="bg1"/>
                </a:solidFill>
                <a:ea typeface="方正兰亭超细黑简体" pitchFamily="2" charset="-122"/>
                <a:cs typeface="Times New Roman" panose="02020603050405020304" pitchFamily="18" charset="0"/>
              </a:rPr>
              <a:t>需求规定 </a:t>
            </a:r>
          </a:p>
          <a:p>
            <a:pPr>
              <a:defRPr/>
            </a:pPr>
            <a:endPar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933CE96E-9222-4766-A997-D46373952BC2}"/>
              </a:ext>
            </a:extLst>
          </p:cNvPr>
          <p:cNvSpPr/>
          <p:nvPr/>
        </p:nvSpPr>
        <p:spPr>
          <a:xfrm>
            <a:off x="5957893" y="2886437"/>
            <a:ext cx="3986332" cy="810543"/>
          </a:xfrm>
          <a:prstGeom prst="rect">
            <a:avLst/>
          </a:prstGeom>
        </p:spPr>
        <p:txBody>
          <a:bodyPr wrap="square" lIns="91440" tIns="45720" rIns="91440" bIns="45720">
            <a:spAutoFit/>
          </a:bodyPr>
          <a:lstStyle/>
          <a:p>
            <a:pPr>
              <a:defRPr/>
            </a:pPr>
            <a:r>
              <a:rPr lang="en-US"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04 /</a:t>
            </a:r>
            <a:r>
              <a:rPr lang="zh-CN" altLang="zh-CN" sz="2267" b="1" kern="100" dirty="0">
                <a:solidFill>
                  <a:schemeClr val="bg1"/>
                </a:solidFill>
                <a:ea typeface="方正兰亭超细黑简体" pitchFamily="2" charset="-122"/>
                <a:cs typeface="Times New Roman" panose="02020603050405020304" pitchFamily="18" charset="0"/>
              </a:rPr>
              <a:t>运行环境规定</a:t>
            </a:r>
          </a:p>
          <a:p>
            <a:pPr>
              <a:defRPr/>
            </a:pPr>
            <a:endPar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F92763CB-C238-4E33-B699-03B51CCFBC28}"/>
              </a:ext>
            </a:extLst>
          </p:cNvPr>
          <p:cNvSpPr/>
          <p:nvPr/>
        </p:nvSpPr>
        <p:spPr>
          <a:xfrm>
            <a:off x="5974420" y="4287315"/>
            <a:ext cx="4056270" cy="441211"/>
          </a:xfrm>
          <a:prstGeom prst="rect">
            <a:avLst/>
          </a:prstGeom>
        </p:spPr>
        <p:txBody>
          <a:bodyPr wrap="square" lIns="91440" tIns="45720" rIns="91440" bIns="45720">
            <a:spAutoFit/>
          </a:bodyPr>
          <a:lstStyle/>
          <a:p>
            <a:pPr>
              <a:defRPr/>
            </a:pPr>
            <a:r>
              <a:rPr lang="en-US"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07/</a:t>
            </a:r>
            <a:r>
              <a:rPr lang="zh-CN" altLang="en-US"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小组分工与评价</a:t>
            </a:r>
            <a:endPar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F5A57916-336A-4555-818A-E97CB84D9B45}"/>
              </a:ext>
            </a:extLst>
          </p:cNvPr>
          <p:cNvSpPr/>
          <p:nvPr/>
        </p:nvSpPr>
        <p:spPr>
          <a:xfrm>
            <a:off x="5944471" y="3365447"/>
            <a:ext cx="3860439" cy="441211"/>
          </a:xfrm>
          <a:prstGeom prst="rect">
            <a:avLst/>
          </a:prstGeom>
        </p:spPr>
        <p:txBody>
          <a:bodyPr wrap="square" lIns="91440" tIns="45720" rIns="91440" bIns="45720">
            <a:spAutoFit/>
          </a:bodyPr>
          <a:lstStyle/>
          <a:p>
            <a:pPr>
              <a:defRPr/>
            </a:pPr>
            <a:r>
              <a:rPr lang="en-US"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05 / </a:t>
            </a:r>
            <a:r>
              <a:rPr lang="zh-CN" altLang="en-US"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数据字典定义</a:t>
            </a:r>
            <a:endPar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41" name="矩形 40">
            <a:extLst>
              <a:ext uri="{FF2B5EF4-FFF2-40B4-BE49-F238E27FC236}">
                <a16:creationId xmlns:a16="http://schemas.microsoft.com/office/drawing/2014/main" id="{C94EB305-7DF1-40A4-8F8F-06B603CCE77B}"/>
              </a:ext>
            </a:extLst>
          </p:cNvPr>
          <p:cNvSpPr/>
          <p:nvPr/>
        </p:nvSpPr>
        <p:spPr>
          <a:xfrm>
            <a:off x="5974420" y="1337888"/>
            <a:ext cx="3969811" cy="441211"/>
          </a:xfrm>
          <a:prstGeom prst="rect">
            <a:avLst/>
          </a:prstGeom>
        </p:spPr>
        <p:txBody>
          <a:bodyPr wrap="square" lIns="91440" tIns="45720" rIns="91440" bIns="45720">
            <a:spAutoFit/>
          </a:bodyPr>
          <a:lstStyle/>
          <a:p>
            <a:pPr>
              <a:defRPr/>
            </a:pPr>
            <a:r>
              <a:rPr lang="en-US"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01 / </a:t>
            </a:r>
            <a:r>
              <a:rPr lang="zh-CN" altLang="en-US" sz="2267" b="1" kern="100" dirty="0">
                <a:solidFill>
                  <a:schemeClr val="bg1"/>
                </a:solidFill>
                <a:latin typeface="方正兰亭超细黑简体" pitchFamily="2" charset="-122"/>
                <a:ea typeface="方正兰亭超细黑简体" pitchFamily="2" charset="-122"/>
                <a:cs typeface="Times New Roman" panose="02020603050405020304" pitchFamily="18" charset="0"/>
              </a:rPr>
              <a:t>引言</a:t>
            </a:r>
            <a:endParaRPr lang="zh-CN" altLang="zh-CN" sz="2267"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60D6AD01-1BC5-43AB-8775-453E388CDFF0}"/>
              </a:ext>
            </a:extLst>
          </p:cNvPr>
          <p:cNvSpPr/>
          <p:nvPr/>
        </p:nvSpPr>
        <p:spPr>
          <a:xfrm>
            <a:off x="5977523" y="3800411"/>
            <a:ext cx="3794334" cy="810991"/>
          </a:xfrm>
          <a:prstGeom prst="rect">
            <a:avLst/>
          </a:prstGeom>
        </p:spPr>
        <p:txBody>
          <a:bodyPr wrap="square">
            <a:spAutoFit/>
          </a:bodyPr>
          <a:lstStyle/>
          <a:p>
            <a:pPr>
              <a:defRPr/>
            </a:pPr>
            <a:r>
              <a:rPr lang="en-US" altLang="zh-CN" sz="2270" b="1" kern="100" dirty="0">
                <a:solidFill>
                  <a:schemeClr val="bg1"/>
                </a:solidFill>
                <a:latin typeface="方正兰亭超细黑简体" pitchFamily="2" charset="-122"/>
                <a:ea typeface="方正兰亭超细黑简体" pitchFamily="2" charset="-122"/>
                <a:cs typeface="Times New Roman" panose="02020603050405020304" pitchFamily="18" charset="0"/>
              </a:rPr>
              <a:t>06/</a:t>
            </a:r>
            <a:r>
              <a:rPr lang="zh-CN" altLang="en-US" sz="2267" b="1" kern="100" dirty="0">
                <a:solidFill>
                  <a:schemeClr val="bg1"/>
                </a:solidFill>
                <a:ea typeface="方正兰亭超细黑简体" pitchFamily="2" charset="-122"/>
                <a:cs typeface="Times New Roman" panose="02020603050405020304" pitchFamily="18" charset="0"/>
              </a:rPr>
              <a:t>界面设计</a:t>
            </a:r>
          </a:p>
          <a:p>
            <a:pPr>
              <a:defRPr/>
            </a:pPr>
            <a:endParaRPr lang="zh-CN" altLang="zh-CN" sz="2270" b="1" kern="100" dirty="0">
              <a:solidFill>
                <a:schemeClr val="bg1"/>
              </a:solidFill>
              <a:latin typeface="方正兰亭超细黑简体" pitchFamily="2" charset="-122"/>
              <a:ea typeface="方正兰亭超细黑简体" pitchFamily="2" charset="-122"/>
              <a:cs typeface="Times New Roman" panose="02020603050405020304" pitchFamily="18" charset="0"/>
            </a:endParaRPr>
          </a:p>
        </p:txBody>
      </p:sp>
    </p:spTree>
    <p:extLst>
      <p:ext uri="{BB962C8B-B14F-4D97-AF65-F5344CB8AC3E}">
        <p14:creationId xmlns:p14="http://schemas.microsoft.com/office/powerpoint/2010/main" val="3698655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0" presetClass="entr" presetSubtype="0" decel="100000" fill="hold" grpId="0" nodeType="afterEffect">
                                  <p:stCondLst>
                                    <p:cond delay="0"/>
                                  </p:stCondLst>
                                  <p:iterate type="lt">
                                    <p:tmPct val="10000"/>
                                  </p:iterate>
                                  <p:childTnLst>
                                    <p:set>
                                      <p:cBhvr>
                                        <p:cTn id="16" dur="1" fill="hold">
                                          <p:stCondLst>
                                            <p:cond delay="0"/>
                                          </p:stCondLst>
                                        </p:cTn>
                                        <p:tgtEl>
                                          <p:spTgt spid="33"/>
                                        </p:tgtEl>
                                        <p:attrNameLst>
                                          <p:attrName>style.visibility</p:attrName>
                                        </p:attrNameLst>
                                      </p:cBhvr>
                                      <p:to>
                                        <p:strVal val="visible"/>
                                      </p:to>
                                    </p:set>
                                    <p:anim calcmode="lin" valueType="num">
                                      <p:cBhvr>
                                        <p:cTn id="17" dur="100" fill="hold"/>
                                        <p:tgtEl>
                                          <p:spTgt spid="33"/>
                                        </p:tgtEl>
                                        <p:attrNameLst>
                                          <p:attrName>ppt_w</p:attrName>
                                        </p:attrNameLst>
                                      </p:cBhvr>
                                      <p:tavLst>
                                        <p:tav tm="0">
                                          <p:val>
                                            <p:strVal val="#ppt_w+.3"/>
                                          </p:val>
                                        </p:tav>
                                        <p:tav tm="100000">
                                          <p:val>
                                            <p:strVal val="#ppt_w"/>
                                          </p:val>
                                        </p:tav>
                                      </p:tavLst>
                                    </p:anim>
                                    <p:anim calcmode="lin" valueType="num">
                                      <p:cBhvr>
                                        <p:cTn id="18" dur="100" fill="hold"/>
                                        <p:tgtEl>
                                          <p:spTgt spid="33"/>
                                        </p:tgtEl>
                                        <p:attrNameLst>
                                          <p:attrName>ppt_h</p:attrName>
                                        </p:attrNameLst>
                                      </p:cBhvr>
                                      <p:tavLst>
                                        <p:tav tm="0">
                                          <p:val>
                                            <p:strVal val="#ppt_h"/>
                                          </p:val>
                                        </p:tav>
                                        <p:tav tm="100000">
                                          <p:val>
                                            <p:strVal val="#ppt_h"/>
                                          </p:val>
                                        </p:tav>
                                      </p:tavLst>
                                    </p:anim>
                                    <p:animEffect transition="in" filter="fade">
                                      <p:cBhvr>
                                        <p:cTn id="19" dur="100"/>
                                        <p:tgtEl>
                                          <p:spTgt spid="33"/>
                                        </p:tgtEl>
                                      </p:cBhvr>
                                    </p:animEffect>
                                  </p:childTnLst>
                                </p:cTn>
                              </p:par>
                            </p:childTnLst>
                          </p:cTn>
                        </p:par>
                        <p:par>
                          <p:cTn id="20" fill="hold">
                            <p:stCondLst>
                              <p:cond delay="1160"/>
                            </p:stCondLst>
                            <p:childTnLst>
                              <p:par>
                                <p:cTn id="21" presetID="50" presetClass="entr" presetSubtype="0" decel="100000" fill="hold" grpId="0" nodeType="afterEffect">
                                  <p:stCondLst>
                                    <p:cond delay="0"/>
                                  </p:stCondLst>
                                  <p:iterate type="lt">
                                    <p:tmPct val="10000"/>
                                  </p:iterate>
                                  <p:childTnLst>
                                    <p:set>
                                      <p:cBhvr>
                                        <p:cTn id="22" dur="1" fill="hold">
                                          <p:stCondLst>
                                            <p:cond delay="0"/>
                                          </p:stCondLst>
                                        </p:cTn>
                                        <p:tgtEl>
                                          <p:spTgt spid="34"/>
                                        </p:tgtEl>
                                        <p:attrNameLst>
                                          <p:attrName>style.visibility</p:attrName>
                                        </p:attrNameLst>
                                      </p:cBhvr>
                                      <p:to>
                                        <p:strVal val="visible"/>
                                      </p:to>
                                    </p:set>
                                    <p:anim calcmode="lin" valueType="num">
                                      <p:cBhvr>
                                        <p:cTn id="23" dur="100" fill="hold"/>
                                        <p:tgtEl>
                                          <p:spTgt spid="34"/>
                                        </p:tgtEl>
                                        <p:attrNameLst>
                                          <p:attrName>ppt_w</p:attrName>
                                        </p:attrNameLst>
                                      </p:cBhvr>
                                      <p:tavLst>
                                        <p:tav tm="0">
                                          <p:val>
                                            <p:strVal val="#ppt_w+.3"/>
                                          </p:val>
                                        </p:tav>
                                        <p:tav tm="100000">
                                          <p:val>
                                            <p:strVal val="#ppt_w"/>
                                          </p:val>
                                        </p:tav>
                                      </p:tavLst>
                                    </p:anim>
                                    <p:anim calcmode="lin" valueType="num">
                                      <p:cBhvr>
                                        <p:cTn id="24" dur="100" fill="hold"/>
                                        <p:tgtEl>
                                          <p:spTgt spid="34"/>
                                        </p:tgtEl>
                                        <p:attrNameLst>
                                          <p:attrName>ppt_h</p:attrName>
                                        </p:attrNameLst>
                                      </p:cBhvr>
                                      <p:tavLst>
                                        <p:tav tm="0">
                                          <p:val>
                                            <p:strVal val="#ppt_h"/>
                                          </p:val>
                                        </p:tav>
                                        <p:tav tm="100000">
                                          <p:val>
                                            <p:strVal val="#ppt_h"/>
                                          </p:val>
                                        </p:tav>
                                      </p:tavLst>
                                    </p:anim>
                                    <p:animEffect transition="in" filter="fade">
                                      <p:cBhvr>
                                        <p:cTn id="25" dur="100"/>
                                        <p:tgtEl>
                                          <p:spTgt spid="34"/>
                                        </p:tgtEl>
                                      </p:cBhvr>
                                    </p:animEffect>
                                  </p:childTnLst>
                                </p:cTn>
                              </p:par>
                            </p:childTnLst>
                          </p:cTn>
                        </p:par>
                        <p:par>
                          <p:cTn id="26" fill="hold">
                            <p:stCondLst>
                              <p:cond delay="1320"/>
                            </p:stCondLst>
                            <p:childTnLst>
                              <p:par>
                                <p:cTn id="27" presetID="50" presetClass="entr" presetSubtype="0" decel="100000" fill="hold" grpId="0" nodeType="afterEffect">
                                  <p:stCondLst>
                                    <p:cond delay="0"/>
                                  </p:stCondLst>
                                  <p:iterate type="lt">
                                    <p:tmPct val="10000"/>
                                  </p:iterate>
                                  <p:childTnLst>
                                    <p:set>
                                      <p:cBhvr>
                                        <p:cTn id="28" dur="1" fill="hold">
                                          <p:stCondLst>
                                            <p:cond delay="0"/>
                                          </p:stCondLst>
                                        </p:cTn>
                                        <p:tgtEl>
                                          <p:spTgt spid="35"/>
                                        </p:tgtEl>
                                        <p:attrNameLst>
                                          <p:attrName>style.visibility</p:attrName>
                                        </p:attrNameLst>
                                      </p:cBhvr>
                                      <p:to>
                                        <p:strVal val="visible"/>
                                      </p:to>
                                    </p:set>
                                    <p:anim calcmode="lin" valueType="num">
                                      <p:cBhvr>
                                        <p:cTn id="29" dur="100" fill="hold"/>
                                        <p:tgtEl>
                                          <p:spTgt spid="35"/>
                                        </p:tgtEl>
                                        <p:attrNameLst>
                                          <p:attrName>ppt_w</p:attrName>
                                        </p:attrNameLst>
                                      </p:cBhvr>
                                      <p:tavLst>
                                        <p:tav tm="0">
                                          <p:val>
                                            <p:strVal val="#ppt_w+.3"/>
                                          </p:val>
                                        </p:tav>
                                        <p:tav tm="100000">
                                          <p:val>
                                            <p:strVal val="#ppt_w"/>
                                          </p:val>
                                        </p:tav>
                                      </p:tavLst>
                                    </p:anim>
                                    <p:anim calcmode="lin" valueType="num">
                                      <p:cBhvr>
                                        <p:cTn id="30" dur="100" fill="hold"/>
                                        <p:tgtEl>
                                          <p:spTgt spid="35"/>
                                        </p:tgtEl>
                                        <p:attrNameLst>
                                          <p:attrName>ppt_h</p:attrName>
                                        </p:attrNameLst>
                                      </p:cBhvr>
                                      <p:tavLst>
                                        <p:tav tm="0">
                                          <p:val>
                                            <p:strVal val="#ppt_h"/>
                                          </p:val>
                                        </p:tav>
                                        <p:tav tm="100000">
                                          <p:val>
                                            <p:strVal val="#ppt_h"/>
                                          </p:val>
                                        </p:tav>
                                      </p:tavLst>
                                    </p:anim>
                                    <p:animEffect transition="in" filter="fade">
                                      <p:cBhvr>
                                        <p:cTn id="31" dur="100"/>
                                        <p:tgtEl>
                                          <p:spTgt spid="35"/>
                                        </p:tgtEl>
                                      </p:cBhvr>
                                    </p:animEffect>
                                  </p:childTnLst>
                                </p:cTn>
                              </p:par>
                            </p:childTnLst>
                          </p:cTn>
                        </p:par>
                        <p:par>
                          <p:cTn id="32" fill="hold">
                            <p:stCondLst>
                              <p:cond delay="1500"/>
                            </p:stCondLst>
                            <p:childTnLst>
                              <p:par>
                                <p:cTn id="33" presetID="50" presetClass="entr" presetSubtype="0" decel="100000" fill="hold" grpId="0" nodeType="afterEffect">
                                  <p:stCondLst>
                                    <p:cond delay="0"/>
                                  </p:stCondLst>
                                  <p:iterate type="lt">
                                    <p:tmPct val="10000"/>
                                  </p:iterate>
                                  <p:childTnLst>
                                    <p:set>
                                      <p:cBhvr>
                                        <p:cTn id="34" dur="1" fill="hold">
                                          <p:stCondLst>
                                            <p:cond delay="0"/>
                                          </p:stCondLst>
                                        </p:cTn>
                                        <p:tgtEl>
                                          <p:spTgt spid="36"/>
                                        </p:tgtEl>
                                        <p:attrNameLst>
                                          <p:attrName>style.visibility</p:attrName>
                                        </p:attrNameLst>
                                      </p:cBhvr>
                                      <p:to>
                                        <p:strVal val="visible"/>
                                      </p:to>
                                    </p:set>
                                    <p:anim calcmode="lin" valueType="num">
                                      <p:cBhvr>
                                        <p:cTn id="35" dur="100" fill="hold"/>
                                        <p:tgtEl>
                                          <p:spTgt spid="36"/>
                                        </p:tgtEl>
                                        <p:attrNameLst>
                                          <p:attrName>ppt_w</p:attrName>
                                        </p:attrNameLst>
                                      </p:cBhvr>
                                      <p:tavLst>
                                        <p:tav tm="0">
                                          <p:val>
                                            <p:strVal val="#ppt_w+.3"/>
                                          </p:val>
                                        </p:tav>
                                        <p:tav tm="100000">
                                          <p:val>
                                            <p:strVal val="#ppt_w"/>
                                          </p:val>
                                        </p:tav>
                                      </p:tavLst>
                                    </p:anim>
                                    <p:anim calcmode="lin" valueType="num">
                                      <p:cBhvr>
                                        <p:cTn id="36" dur="100" fill="hold"/>
                                        <p:tgtEl>
                                          <p:spTgt spid="36"/>
                                        </p:tgtEl>
                                        <p:attrNameLst>
                                          <p:attrName>ppt_h</p:attrName>
                                        </p:attrNameLst>
                                      </p:cBhvr>
                                      <p:tavLst>
                                        <p:tav tm="0">
                                          <p:val>
                                            <p:strVal val="#ppt_h"/>
                                          </p:val>
                                        </p:tav>
                                        <p:tav tm="100000">
                                          <p:val>
                                            <p:strVal val="#ppt_h"/>
                                          </p:val>
                                        </p:tav>
                                      </p:tavLst>
                                    </p:anim>
                                    <p:animEffect transition="in" filter="fade">
                                      <p:cBhvr>
                                        <p:cTn id="37" dur="100"/>
                                        <p:tgtEl>
                                          <p:spTgt spid="36"/>
                                        </p:tgtEl>
                                      </p:cBhvr>
                                    </p:animEffect>
                                  </p:childTnLst>
                                </p:cTn>
                              </p:par>
                            </p:childTnLst>
                          </p:cTn>
                        </p:par>
                        <p:par>
                          <p:cTn id="38" fill="hold">
                            <p:stCondLst>
                              <p:cond delay="1690"/>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38"/>
                                        </p:tgtEl>
                                        <p:attrNameLst>
                                          <p:attrName>style.visibility</p:attrName>
                                        </p:attrNameLst>
                                      </p:cBhvr>
                                      <p:to>
                                        <p:strVal val="visible"/>
                                      </p:to>
                                    </p:set>
                                    <p:anim calcmode="lin" valueType="num">
                                      <p:cBhvr>
                                        <p:cTn id="41" dur="100" fill="hold"/>
                                        <p:tgtEl>
                                          <p:spTgt spid="38"/>
                                        </p:tgtEl>
                                        <p:attrNameLst>
                                          <p:attrName>ppt_w</p:attrName>
                                        </p:attrNameLst>
                                      </p:cBhvr>
                                      <p:tavLst>
                                        <p:tav tm="0">
                                          <p:val>
                                            <p:strVal val="#ppt_w+.3"/>
                                          </p:val>
                                        </p:tav>
                                        <p:tav tm="100000">
                                          <p:val>
                                            <p:strVal val="#ppt_w"/>
                                          </p:val>
                                        </p:tav>
                                      </p:tavLst>
                                    </p:anim>
                                    <p:anim calcmode="lin" valueType="num">
                                      <p:cBhvr>
                                        <p:cTn id="42" dur="100" fill="hold"/>
                                        <p:tgtEl>
                                          <p:spTgt spid="38"/>
                                        </p:tgtEl>
                                        <p:attrNameLst>
                                          <p:attrName>ppt_h</p:attrName>
                                        </p:attrNameLst>
                                      </p:cBhvr>
                                      <p:tavLst>
                                        <p:tav tm="0">
                                          <p:val>
                                            <p:strVal val="#ppt_h"/>
                                          </p:val>
                                        </p:tav>
                                        <p:tav tm="100000">
                                          <p:val>
                                            <p:strVal val="#ppt_h"/>
                                          </p:val>
                                        </p:tav>
                                      </p:tavLst>
                                    </p:anim>
                                    <p:animEffect transition="in" filter="fade">
                                      <p:cBhvr>
                                        <p:cTn id="43" dur="100"/>
                                        <p:tgtEl>
                                          <p:spTgt spid="38"/>
                                        </p:tgtEl>
                                      </p:cBhvr>
                                    </p:animEffect>
                                  </p:childTnLst>
                                </p:cTn>
                              </p:par>
                            </p:childTnLst>
                          </p:cTn>
                        </p:par>
                        <p:par>
                          <p:cTn id="44" fill="hold">
                            <p:stCondLst>
                              <p:cond delay="1870"/>
                            </p:stCondLst>
                            <p:childTnLst>
                              <p:par>
                                <p:cTn id="45" presetID="50" presetClass="entr" presetSubtype="0" decel="100000" fill="hold" grpId="0" nodeType="afterEffect">
                                  <p:stCondLst>
                                    <p:cond delay="0"/>
                                  </p:stCondLst>
                                  <p:iterate type="lt">
                                    <p:tmPct val="10000"/>
                                  </p:iterate>
                                  <p:childTnLst>
                                    <p:set>
                                      <p:cBhvr>
                                        <p:cTn id="46" dur="1" fill="hold">
                                          <p:stCondLst>
                                            <p:cond delay="0"/>
                                          </p:stCondLst>
                                        </p:cTn>
                                        <p:tgtEl>
                                          <p:spTgt spid="41"/>
                                        </p:tgtEl>
                                        <p:attrNameLst>
                                          <p:attrName>style.visibility</p:attrName>
                                        </p:attrNameLst>
                                      </p:cBhvr>
                                      <p:to>
                                        <p:strVal val="visible"/>
                                      </p:to>
                                    </p:set>
                                    <p:anim calcmode="lin" valueType="num">
                                      <p:cBhvr>
                                        <p:cTn id="47" dur="100" fill="hold"/>
                                        <p:tgtEl>
                                          <p:spTgt spid="41"/>
                                        </p:tgtEl>
                                        <p:attrNameLst>
                                          <p:attrName>ppt_w</p:attrName>
                                        </p:attrNameLst>
                                      </p:cBhvr>
                                      <p:tavLst>
                                        <p:tav tm="0">
                                          <p:val>
                                            <p:strVal val="#ppt_w+.3"/>
                                          </p:val>
                                        </p:tav>
                                        <p:tav tm="100000">
                                          <p:val>
                                            <p:strVal val="#ppt_w"/>
                                          </p:val>
                                        </p:tav>
                                      </p:tavLst>
                                    </p:anim>
                                    <p:anim calcmode="lin" valueType="num">
                                      <p:cBhvr>
                                        <p:cTn id="48" dur="100" fill="hold"/>
                                        <p:tgtEl>
                                          <p:spTgt spid="41"/>
                                        </p:tgtEl>
                                        <p:attrNameLst>
                                          <p:attrName>ppt_h</p:attrName>
                                        </p:attrNameLst>
                                      </p:cBhvr>
                                      <p:tavLst>
                                        <p:tav tm="0">
                                          <p:val>
                                            <p:strVal val="#ppt_h"/>
                                          </p:val>
                                        </p:tav>
                                        <p:tav tm="100000">
                                          <p:val>
                                            <p:strVal val="#ppt_h"/>
                                          </p:val>
                                        </p:tav>
                                      </p:tavLst>
                                    </p:anim>
                                    <p:animEffect transition="in" filter="fade">
                                      <p:cBhvr>
                                        <p:cTn id="49" dur="1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8" grpId="0"/>
      <p:bldP spid="4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578A08E-BDD8-40EE-B82A-FC9BFC4F7AB6}"/>
              </a:ext>
            </a:extLst>
          </p:cNvPr>
          <p:cNvSpPr/>
          <p:nvPr/>
        </p:nvSpPr>
        <p:spPr>
          <a:xfrm>
            <a:off x="351995" y="108860"/>
            <a:ext cx="8809703" cy="1937069"/>
          </a:xfrm>
          <a:prstGeom prst="rect">
            <a:avLst/>
          </a:prstGeom>
        </p:spPr>
        <p:txBody>
          <a:bodyPr wrap="square">
            <a:spAutoFit/>
          </a:bodyPr>
          <a:lstStyle/>
          <a:p>
            <a:pPr algn="just">
              <a:lnSpc>
                <a:spcPct val="172000"/>
              </a:lnSpc>
              <a:spcBef>
                <a:spcPts val="1300"/>
              </a:spcBef>
              <a:spcAft>
                <a:spcPts val="1300"/>
              </a:spcAft>
            </a:pPr>
            <a:r>
              <a:rPr lang="zh-CN" altLang="zh-CN" sz="3200" b="1" kern="100" dirty="0">
                <a:solidFill>
                  <a:srgbClr val="000000"/>
                </a:solidFill>
                <a:latin typeface="Cambria" panose="02040503050406030204" pitchFamily="18" charset="0"/>
                <a:ea typeface="黑体" panose="02010609060101010101" pitchFamily="49" charset="-122"/>
                <a:cs typeface="Times New Roman" panose="02020603050405020304" pitchFamily="18" charset="0"/>
              </a:rPr>
              <a:t>动态数据</a:t>
            </a:r>
            <a:endParaRPr lang="zh-CN" altLang="zh-CN" sz="3200" b="1" kern="100" dirty="0">
              <a:latin typeface="Cambria" panose="02040503050406030204" pitchFamily="18"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有关用户的上传的图书信息（图书名称、图书发布时间、图书图片、图书价格、图书描述）都由用户自行定义上传，可变；</a:t>
            </a: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用户在公告板当中（公告内容）也可以自行定义自己的内容。</a:t>
            </a:r>
          </a:p>
        </p:txBody>
      </p:sp>
      <p:sp>
        <p:nvSpPr>
          <p:cNvPr id="6" name="矩形 5">
            <a:extLst>
              <a:ext uri="{FF2B5EF4-FFF2-40B4-BE49-F238E27FC236}">
                <a16:creationId xmlns:a16="http://schemas.microsoft.com/office/drawing/2014/main" id="{31AEDF4E-ED86-4010-992F-03A8F94C4892}"/>
              </a:ext>
            </a:extLst>
          </p:cNvPr>
          <p:cNvSpPr/>
          <p:nvPr/>
        </p:nvSpPr>
        <p:spPr>
          <a:xfrm>
            <a:off x="351995" y="2045929"/>
            <a:ext cx="6096000" cy="1383071"/>
          </a:xfrm>
          <a:prstGeom prst="rect">
            <a:avLst/>
          </a:prstGeom>
        </p:spPr>
        <p:txBody>
          <a:bodyPr>
            <a:spAutoFit/>
          </a:bodyPr>
          <a:lstStyle/>
          <a:p>
            <a:pPr algn="just">
              <a:lnSpc>
                <a:spcPct val="172000"/>
              </a:lnSpc>
              <a:spcBef>
                <a:spcPts val="1300"/>
              </a:spcBef>
              <a:spcAft>
                <a:spcPts val="1300"/>
              </a:spcAft>
            </a:pPr>
            <a:r>
              <a:rPr lang="zh-CN" altLang="zh-CN" sz="3200" b="1" kern="100" dirty="0">
                <a:solidFill>
                  <a:srgbClr val="000000"/>
                </a:solidFill>
                <a:latin typeface="Cambria" panose="02040503050406030204" pitchFamily="18" charset="0"/>
                <a:ea typeface="黑体" panose="02010609060101010101" pitchFamily="49" charset="-122"/>
                <a:cs typeface="Times New Roman" panose="02020603050405020304" pitchFamily="18" charset="0"/>
              </a:rPr>
              <a:t>数据采集</a:t>
            </a:r>
            <a:endParaRPr lang="zh-CN" altLang="zh-CN" sz="3200" b="1" kern="100" dirty="0">
              <a:latin typeface="Cambria" panose="02040503050406030204" pitchFamily="18" charset="0"/>
              <a:ea typeface="宋体" panose="02010600030101010101" pitchFamily="2" charset="-122"/>
              <a:cs typeface="Times New Roman" panose="02020603050405020304" pitchFamily="18" charset="0"/>
            </a:endParaRPr>
          </a:p>
          <a:p>
            <a:pPr indent="266700" algn="just">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预定使用</a:t>
            </a:r>
            <a:r>
              <a:rPr lang="en-US" altLang="zh-CN" kern="100" dirty="0" err="1">
                <a:latin typeface="Calibri" panose="020F0502020204030204" pitchFamily="34" charset="0"/>
                <a:ea typeface="宋体" panose="02010600030101010101" pitchFamily="2" charset="-122"/>
                <a:cs typeface="Times New Roman" panose="02020603050405020304" pitchFamily="18" charset="0"/>
              </a:rPr>
              <a:t>GrowingIO</a:t>
            </a:r>
            <a:r>
              <a:rPr lang="zh-CN" altLang="zh-CN" kern="100" dirty="0">
                <a:latin typeface="Calibri" panose="020F0502020204030204" pitchFamily="34" charset="0"/>
                <a:ea typeface="宋体" panose="02010600030101010101" pitchFamily="2" charset="-122"/>
                <a:cs typeface="Times New Roman" panose="02020603050405020304" pitchFamily="18" charset="0"/>
              </a:rPr>
              <a:t>实时分析采集数据</a:t>
            </a:r>
          </a:p>
        </p:txBody>
      </p:sp>
      <p:pic>
        <p:nvPicPr>
          <p:cNvPr id="8" name="图片 7">
            <a:extLst>
              <a:ext uri="{FF2B5EF4-FFF2-40B4-BE49-F238E27FC236}">
                <a16:creationId xmlns:a16="http://schemas.microsoft.com/office/drawing/2014/main" id="{4540850D-8A2E-46C5-9578-E9371B1CC62A}"/>
              </a:ext>
            </a:extLst>
          </p:cNvPr>
          <p:cNvPicPr/>
          <p:nvPr/>
        </p:nvPicPr>
        <p:blipFill>
          <a:blip r:embed="rId2"/>
          <a:stretch>
            <a:fillRect/>
          </a:stretch>
        </p:blipFill>
        <p:spPr>
          <a:xfrm>
            <a:off x="754533" y="3499793"/>
            <a:ext cx="6690452" cy="3137260"/>
          </a:xfrm>
          <a:prstGeom prst="rect">
            <a:avLst/>
          </a:prstGeom>
        </p:spPr>
      </p:pic>
      <p:sp>
        <p:nvSpPr>
          <p:cNvPr id="7" name="矩形 6">
            <a:extLst>
              <a:ext uri="{FF2B5EF4-FFF2-40B4-BE49-F238E27FC236}">
                <a16:creationId xmlns:a16="http://schemas.microsoft.com/office/drawing/2014/main" id="{0547364D-5FB9-4AB0-AA59-FB8145B3732A}"/>
              </a:ext>
            </a:extLst>
          </p:cNvPr>
          <p:cNvSpPr/>
          <p:nvPr/>
        </p:nvSpPr>
        <p:spPr>
          <a:xfrm>
            <a:off x="7539375" y="3989438"/>
            <a:ext cx="4914163" cy="2585323"/>
          </a:xfrm>
          <a:prstGeom prst="rect">
            <a:avLst/>
          </a:prstGeom>
        </p:spPr>
        <p:txBody>
          <a:bodyPr wrap="square">
            <a:spAutoFit/>
          </a:bodyPr>
          <a:lstStyle/>
          <a:p>
            <a:pPr marL="342900" lvl="0" indent="-342900" algn="just">
              <a:spcAft>
                <a:spcPts val="0"/>
              </a:spcAft>
              <a:buSzPts val="1050"/>
              <a:buFont typeface="+mj-lt"/>
              <a:buAutoNum type="arabicPeriod"/>
            </a:pP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用户来源</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indent="266700" algn="just">
              <a:spcAft>
                <a:spcPts val="0"/>
              </a:spcAft>
            </a:pPr>
            <a:r>
              <a:rPr lang="zh-CN" altLang="zh-CN" kern="100" dirty="0">
                <a:solidFill>
                  <a:srgbClr val="000000"/>
                </a:solidFill>
                <a:latin typeface="Calibri" panose="020F0502020204030204" pitchFamily="34" charset="0"/>
                <a:ea typeface="宋体" panose="02010600030101010101" pitchFamily="2" charset="-122"/>
                <a:cs typeface="Times New Roman" panose="02020603050405020304" pitchFamily="18" charset="0"/>
              </a:rPr>
              <a:t>分析对比来源途径，助于推广小程序</a:t>
            </a:r>
            <a:endParaRPr lang="en-US" altLang="zh-CN"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indent="266700" algn="just">
              <a:spcAft>
                <a:spcPts val="0"/>
              </a:spcAft>
            </a:pP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marL="342900" lvl="0" indent="-342900" algn="just">
              <a:spcAft>
                <a:spcPts val="0"/>
              </a:spcAft>
              <a:buSzPts val="1050"/>
              <a:buFont typeface="+mj-lt"/>
              <a:buAutoNum type="arabicPeriod"/>
            </a:pP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板块采集</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spcAft>
                <a:spcPts val="0"/>
              </a:spcAft>
              <a:buSzPts val="1050"/>
              <a:buFont typeface="+mj-lt"/>
              <a:buAutoNum type="arabicPeriod"/>
            </a:pP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搜索栏输入数据采集，获取搜索量较多的图书，推荐公示。</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spcAft>
                <a:spcPts val="0"/>
              </a:spcAft>
              <a:buSzPts val="1050"/>
              <a:buFont typeface="+mj-lt"/>
              <a:buAutoNum type="arabicPeriod"/>
            </a:pP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用户之间评价信息采集，对用户进行信誉评定。</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a:p>
            <a:pPr marL="342900" lvl="0" indent="-342900" algn="just">
              <a:spcAft>
                <a:spcPts val="0"/>
              </a:spcAft>
              <a:buSzPts val="1050"/>
              <a:buFont typeface="+mj-lt"/>
              <a:buAutoNum type="arabicPeriod"/>
            </a:pPr>
            <a:r>
              <a:rPr lang="zh-CN" altLang="zh-CN" kern="100" dirty="0">
                <a:solidFill>
                  <a:srgbClr val="000000"/>
                </a:solidFill>
                <a:latin typeface="宋体" panose="02010600030101010101" pitchFamily="2" charset="-122"/>
                <a:ea typeface="宋体" panose="02010600030101010101" pitchFamily="2" charset="-122"/>
                <a:cs typeface="Times New Roman" panose="02020603050405020304" pitchFamily="18" charset="0"/>
              </a:rPr>
              <a:t>浏览数据采集，推荐类似图书</a:t>
            </a:r>
            <a:endParaRPr lang="zh-CN" altLang="zh-CN" kern="1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420250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r>
              <a:rPr lang="zh-CN" altLang="en-US" sz="4400" b="1" dirty="0">
                <a:solidFill>
                  <a:schemeClr val="bg1"/>
                </a:solidFill>
              </a:rPr>
              <a:t>用户需求</a:t>
            </a:r>
          </a:p>
        </p:txBody>
      </p:sp>
      <p:graphicFrame>
        <p:nvGraphicFramePr>
          <p:cNvPr id="3" name="表格 2">
            <a:extLst>
              <a:ext uri="{FF2B5EF4-FFF2-40B4-BE49-F238E27FC236}">
                <a16:creationId xmlns:a16="http://schemas.microsoft.com/office/drawing/2014/main" id="{CA795C58-16F7-4491-B060-6839CAAE2E49}"/>
              </a:ext>
            </a:extLst>
          </p:cNvPr>
          <p:cNvGraphicFramePr>
            <a:graphicFrameLocks noGrp="1"/>
          </p:cNvGraphicFramePr>
          <p:nvPr>
            <p:extLst>
              <p:ext uri="{D42A27DB-BD31-4B8C-83A1-F6EECF244321}">
                <p14:modId xmlns:p14="http://schemas.microsoft.com/office/powerpoint/2010/main" val="2104583269"/>
              </p:ext>
            </p:extLst>
          </p:nvPr>
        </p:nvGraphicFramePr>
        <p:xfrm>
          <a:off x="1427643" y="660727"/>
          <a:ext cx="8530468" cy="2513124"/>
        </p:xfrm>
        <a:graphic>
          <a:graphicData uri="http://schemas.openxmlformats.org/drawingml/2006/table">
            <a:tbl>
              <a:tblPr firstRow="1" firstCol="1" bandRow="1">
                <a:tableStyleId>{5C22544A-7EE6-4342-B048-85BDC9FD1C3A}</a:tableStyleId>
              </a:tblPr>
              <a:tblGrid>
                <a:gridCol w="4265234">
                  <a:extLst>
                    <a:ext uri="{9D8B030D-6E8A-4147-A177-3AD203B41FA5}">
                      <a16:colId xmlns:a16="http://schemas.microsoft.com/office/drawing/2014/main" val="1326865075"/>
                    </a:ext>
                  </a:extLst>
                </a:gridCol>
                <a:gridCol w="4265234">
                  <a:extLst>
                    <a:ext uri="{9D8B030D-6E8A-4147-A177-3AD203B41FA5}">
                      <a16:colId xmlns:a16="http://schemas.microsoft.com/office/drawing/2014/main" val="2222024399"/>
                    </a:ext>
                  </a:extLst>
                </a:gridCol>
              </a:tblGrid>
              <a:tr h="418854">
                <a:tc gridSpan="2">
                  <a:txBody>
                    <a:bodyPr/>
                    <a:lstStyle/>
                    <a:p>
                      <a:pPr algn="just">
                        <a:spcAft>
                          <a:spcPts val="0"/>
                        </a:spcAft>
                      </a:pPr>
                      <a:r>
                        <a:rPr lang="zh-CN" sz="2000" kern="100">
                          <a:effectLst/>
                        </a:rPr>
                        <a:t>用户基本信息</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546223231"/>
                  </a:ext>
                </a:extLst>
              </a:tr>
              <a:tr h="418854">
                <a:tc>
                  <a:txBody>
                    <a:bodyPr/>
                    <a:lstStyle/>
                    <a:p>
                      <a:pPr algn="just">
                        <a:spcAft>
                          <a:spcPts val="0"/>
                        </a:spcAft>
                      </a:pPr>
                      <a:r>
                        <a:rPr lang="zh-CN" sz="2000" kern="100">
                          <a:effectLst/>
                        </a:rPr>
                        <a:t>微信账号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08819105"/>
                  </a:ext>
                </a:extLst>
              </a:tr>
              <a:tr h="418854">
                <a:tc>
                  <a:txBody>
                    <a:bodyPr/>
                    <a:lstStyle/>
                    <a:p>
                      <a:pPr algn="just">
                        <a:spcAft>
                          <a:spcPts val="0"/>
                        </a:spcAft>
                      </a:pPr>
                      <a:r>
                        <a:rPr lang="zh-CN" sz="2000" kern="100">
                          <a:effectLst/>
                        </a:rPr>
                        <a:t>微信昵称</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1328759"/>
                  </a:ext>
                </a:extLst>
              </a:tr>
              <a:tr h="418854">
                <a:tc>
                  <a:txBody>
                    <a:bodyPr/>
                    <a:lstStyle/>
                    <a:p>
                      <a:pPr algn="just">
                        <a:spcAft>
                          <a:spcPts val="0"/>
                        </a:spcAft>
                      </a:pPr>
                      <a:r>
                        <a:rPr lang="zh-CN" sz="2000" kern="100">
                          <a:effectLst/>
                        </a:rPr>
                        <a:t>微信头像</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VARCHAR(100)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6560097"/>
                  </a:ext>
                </a:extLst>
              </a:tr>
              <a:tr h="418854">
                <a:tc>
                  <a:txBody>
                    <a:bodyPr/>
                    <a:lstStyle/>
                    <a:p>
                      <a:pPr algn="just">
                        <a:spcAft>
                          <a:spcPts val="0"/>
                        </a:spcAft>
                      </a:pPr>
                      <a:r>
                        <a:rPr lang="zh-CN" sz="2000" kern="100">
                          <a:effectLst/>
                        </a:rPr>
                        <a:t>用户手机号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9779892"/>
                  </a:ext>
                </a:extLst>
              </a:tr>
              <a:tr h="418854">
                <a:tc>
                  <a:txBody>
                    <a:bodyPr/>
                    <a:lstStyle/>
                    <a:p>
                      <a:pPr algn="just">
                        <a:spcAft>
                          <a:spcPts val="0"/>
                        </a:spcAft>
                      </a:pPr>
                      <a:r>
                        <a:rPr lang="zh-CN" sz="2000" kern="100" dirty="0">
                          <a:effectLst/>
                        </a:rPr>
                        <a:t>发布标签</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VARCHAR(100)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77670121"/>
                  </a:ext>
                </a:extLst>
              </a:tr>
            </a:tbl>
          </a:graphicData>
        </a:graphic>
      </p:graphicFrame>
      <p:graphicFrame>
        <p:nvGraphicFramePr>
          <p:cNvPr id="5" name="表格 4">
            <a:extLst>
              <a:ext uri="{FF2B5EF4-FFF2-40B4-BE49-F238E27FC236}">
                <a16:creationId xmlns:a16="http://schemas.microsoft.com/office/drawing/2014/main" id="{5E1340A7-DE50-4938-829C-84D0605F2232}"/>
              </a:ext>
            </a:extLst>
          </p:cNvPr>
          <p:cNvGraphicFramePr>
            <a:graphicFrameLocks noGrp="1"/>
          </p:cNvGraphicFramePr>
          <p:nvPr>
            <p:extLst>
              <p:ext uri="{D42A27DB-BD31-4B8C-83A1-F6EECF244321}">
                <p14:modId xmlns:p14="http://schemas.microsoft.com/office/powerpoint/2010/main" val="3811438951"/>
              </p:ext>
            </p:extLst>
          </p:nvPr>
        </p:nvGraphicFramePr>
        <p:xfrm>
          <a:off x="1427643" y="3321337"/>
          <a:ext cx="8624858" cy="3362632"/>
        </p:xfrm>
        <a:graphic>
          <a:graphicData uri="http://schemas.openxmlformats.org/drawingml/2006/table">
            <a:tbl>
              <a:tblPr firstRow="1" firstCol="1" bandRow="1">
                <a:tableStyleId>{5C22544A-7EE6-4342-B048-85BDC9FD1C3A}</a:tableStyleId>
              </a:tblPr>
              <a:tblGrid>
                <a:gridCol w="4312429">
                  <a:extLst>
                    <a:ext uri="{9D8B030D-6E8A-4147-A177-3AD203B41FA5}">
                      <a16:colId xmlns:a16="http://schemas.microsoft.com/office/drawing/2014/main" val="3316361443"/>
                    </a:ext>
                  </a:extLst>
                </a:gridCol>
                <a:gridCol w="4312429">
                  <a:extLst>
                    <a:ext uri="{9D8B030D-6E8A-4147-A177-3AD203B41FA5}">
                      <a16:colId xmlns:a16="http://schemas.microsoft.com/office/drawing/2014/main" val="2602668254"/>
                    </a:ext>
                  </a:extLst>
                </a:gridCol>
              </a:tblGrid>
              <a:tr h="480376">
                <a:tc gridSpan="2">
                  <a:txBody>
                    <a:bodyPr/>
                    <a:lstStyle/>
                    <a:p>
                      <a:pPr algn="just">
                        <a:spcAft>
                          <a:spcPts val="0"/>
                        </a:spcAft>
                      </a:pPr>
                      <a:r>
                        <a:rPr lang="zh-CN" sz="2000" kern="100" dirty="0">
                          <a:effectLst/>
                        </a:rPr>
                        <a:t>书表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3702966722"/>
                  </a:ext>
                </a:extLst>
              </a:tr>
              <a:tr h="480376">
                <a:tc>
                  <a:txBody>
                    <a:bodyPr/>
                    <a:lstStyle/>
                    <a:p>
                      <a:pPr algn="just">
                        <a:spcAft>
                          <a:spcPts val="0"/>
                        </a:spcAft>
                      </a:pPr>
                      <a:r>
                        <a:rPr lang="zh-CN" sz="2000" kern="100">
                          <a:effectLst/>
                        </a:rPr>
                        <a:t>图书编号</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01853875"/>
                  </a:ext>
                </a:extLst>
              </a:tr>
              <a:tr h="480376">
                <a:tc>
                  <a:txBody>
                    <a:bodyPr/>
                    <a:lstStyle/>
                    <a:p>
                      <a:pPr algn="just">
                        <a:spcAft>
                          <a:spcPts val="0"/>
                        </a:spcAft>
                      </a:pPr>
                      <a:r>
                        <a:rPr lang="zh-CN" sz="2000" kern="100">
                          <a:effectLst/>
                        </a:rPr>
                        <a:t>图书名称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1988757"/>
                  </a:ext>
                </a:extLst>
              </a:tr>
              <a:tr h="480376">
                <a:tc>
                  <a:txBody>
                    <a:bodyPr/>
                    <a:lstStyle/>
                    <a:p>
                      <a:pPr algn="just">
                        <a:spcAft>
                          <a:spcPts val="0"/>
                        </a:spcAft>
                      </a:pPr>
                      <a:r>
                        <a:rPr lang="zh-CN" sz="2000" kern="100">
                          <a:effectLst/>
                        </a:rPr>
                        <a:t>图书发布时间</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Datetime</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0110957"/>
                  </a:ext>
                </a:extLst>
              </a:tr>
              <a:tr h="480376">
                <a:tc>
                  <a:txBody>
                    <a:bodyPr/>
                    <a:lstStyle/>
                    <a:p>
                      <a:pPr algn="just">
                        <a:spcAft>
                          <a:spcPts val="0"/>
                        </a:spcAft>
                      </a:pPr>
                      <a:r>
                        <a:rPr lang="zh-CN" sz="2000" kern="100">
                          <a:effectLst/>
                        </a:rPr>
                        <a:t>图书图片</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7712923"/>
                  </a:ext>
                </a:extLst>
              </a:tr>
              <a:tr h="480376">
                <a:tc>
                  <a:txBody>
                    <a:bodyPr/>
                    <a:lstStyle/>
                    <a:p>
                      <a:pPr algn="just">
                        <a:spcAft>
                          <a:spcPts val="0"/>
                        </a:spcAft>
                      </a:pPr>
                      <a:r>
                        <a:rPr lang="zh-CN" sz="2000" kern="100">
                          <a:effectLst/>
                        </a:rPr>
                        <a:t>图书价格</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95961796"/>
                  </a:ext>
                </a:extLst>
              </a:tr>
              <a:tr h="480376">
                <a:tc>
                  <a:txBody>
                    <a:bodyPr/>
                    <a:lstStyle/>
                    <a:p>
                      <a:pPr algn="just">
                        <a:spcAft>
                          <a:spcPts val="0"/>
                        </a:spcAft>
                      </a:pPr>
                      <a:r>
                        <a:rPr lang="zh-CN" sz="2000" kern="100">
                          <a:effectLst/>
                        </a:rPr>
                        <a:t>图书描述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VARCHAR(100)</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35222331"/>
                  </a:ext>
                </a:extLst>
              </a:tr>
            </a:tbl>
          </a:graphicData>
        </a:graphic>
      </p:graphicFrame>
      <p:sp>
        <p:nvSpPr>
          <p:cNvPr id="6" name="文本框 5">
            <a:extLst>
              <a:ext uri="{FF2B5EF4-FFF2-40B4-BE49-F238E27FC236}">
                <a16:creationId xmlns:a16="http://schemas.microsoft.com/office/drawing/2014/main" id="{4A88F52D-DA25-498A-9F3D-D31FD8387F41}"/>
              </a:ext>
            </a:extLst>
          </p:cNvPr>
          <p:cNvSpPr txBox="1"/>
          <p:nvPr/>
        </p:nvSpPr>
        <p:spPr>
          <a:xfrm>
            <a:off x="424753" y="199062"/>
            <a:ext cx="2442333" cy="461665"/>
          </a:xfrm>
          <a:prstGeom prst="rect">
            <a:avLst/>
          </a:prstGeom>
          <a:noFill/>
        </p:spPr>
        <p:txBody>
          <a:bodyPr wrap="square" rtlCol="0">
            <a:spAutoFit/>
          </a:bodyPr>
          <a:lstStyle/>
          <a:p>
            <a:r>
              <a:rPr lang="zh-CN" altLang="en-US" sz="2400" b="1" dirty="0"/>
              <a:t>数据字典定义：</a:t>
            </a:r>
          </a:p>
        </p:txBody>
      </p:sp>
    </p:spTree>
    <p:extLst>
      <p:ext uri="{BB962C8B-B14F-4D97-AF65-F5344CB8AC3E}">
        <p14:creationId xmlns:p14="http://schemas.microsoft.com/office/powerpoint/2010/main" val="2363190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45CBEF-B433-4F21-9947-56A761C1E1AE}"/>
              </a:ext>
            </a:extLst>
          </p:cNvPr>
          <p:cNvSpPr txBox="1"/>
          <p:nvPr/>
        </p:nvSpPr>
        <p:spPr>
          <a:xfrm>
            <a:off x="6343773" y="5367606"/>
            <a:ext cx="5622134" cy="707886"/>
          </a:xfrm>
          <a:prstGeom prst="rect">
            <a:avLst/>
          </a:prstGeom>
          <a:noFill/>
        </p:spPr>
        <p:txBody>
          <a:bodyPr wrap="square" rtlCol="0">
            <a:spAutoFit/>
          </a:bodyPr>
          <a:lstStyle/>
          <a:p>
            <a:pPr defTabSz="609585"/>
            <a:r>
              <a:rPr lang="zh-CN" altLang="en-US" sz="4000" b="1" dirty="0">
                <a:solidFill>
                  <a:schemeClr val="bg1">
                    <a:lumMod val="95000"/>
                  </a:schemeClr>
                </a:solidFill>
                <a:latin typeface="微软雅黑" pitchFamily="34" charset="-122"/>
                <a:ea typeface="微软雅黑" pitchFamily="34" charset="-122"/>
              </a:rPr>
              <a:t>用户操作可行性分析</a:t>
            </a:r>
          </a:p>
        </p:txBody>
      </p:sp>
      <p:graphicFrame>
        <p:nvGraphicFramePr>
          <p:cNvPr id="4" name="表格 3">
            <a:extLst>
              <a:ext uri="{FF2B5EF4-FFF2-40B4-BE49-F238E27FC236}">
                <a16:creationId xmlns:a16="http://schemas.microsoft.com/office/drawing/2014/main" id="{54BC8B28-0A1F-4098-8D07-CDDE84706459}"/>
              </a:ext>
            </a:extLst>
          </p:cNvPr>
          <p:cNvGraphicFramePr>
            <a:graphicFrameLocks noGrp="1"/>
          </p:cNvGraphicFramePr>
          <p:nvPr>
            <p:extLst>
              <p:ext uri="{D42A27DB-BD31-4B8C-83A1-F6EECF244321}">
                <p14:modId xmlns:p14="http://schemas.microsoft.com/office/powerpoint/2010/main" val="1295052661"/>
              </p:ext>
            </p:extLst>
          </p:nvPr>
        </p:nvGraphicFramePr>
        <p:xfrm>
          <a:off x="1898628" y="424753"/>
          <a:ext cx="8017222" cy="1581627"/>
        </p:xfrm>
        <a:graphic>
          <a:graphicData uri="http://schemas.openxmlformats.org/drawingml/2006/table">
            <a:tbl>
              <a:tblPr firstRow="1" firstCol="1" bandRow="1">
                <a:tableStyleId>{5C22544A-7EE6-4342-B048-85BDC9FD1C3A}</a:tableStyleId>
              </a:tblPr>
              <a:tblGrid>
                <a:gridCol w="4008611">
                  <a:extLst>
                    <a:ext uri="{9D8B030D-6E8A-4147-A177-3AD203B41FA5}">
                      <a16:colId xmlns:a16="http://schemas.microsoft.com/office/drawing/2014/main" val="2590857716"/>
                    </a:ext>
                  </a:extLst>
                </a:gridCol>
                <a:gridCol w="4008611">
                  <a:extLst>
                    <a:ext uri="{9D8B030D-6E8A-4147-A177-3AD203B41FA5}">
                      <a16:colId xmlns:a16="http://schemas.microsoft.com/office/drawing/2014/main" val="3308038878"/>
                    </a:ext>
                  </a:extLst>
                </a:gridCol>
              </a:tblGrid>
              <a:tr h="527209">
                <a:tc gridSpan="2">
                  <a:txBody>
                    <a:bodyPr/>
                    <a:lstStyle/>
                    <a:p>
                      <a:pPr algn="just">
                        <a:spcAft>
                          <a:spcPts val="0"/>
                        </a:spcAft>
                      </a:pPr>
                      <a:r>
                        <a:rPr lang="zh-CN" sz="2000" kern="100" dirty="0">
                          <a:effectLst/>
                        </a:rPr>
                        <a:t>图书类别</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52072741"/>
                  </a:ext>
                </a:extLst>
              </a:tr>
              <a:tr h="527209">
                <a:tc>
                  <a:txBody>
                    <a:bodyPr/>
                    <a:lstStyle/>
                    <a:p>
                      <a:pPr algn="just">
                        <a:spcAft>
                          <a:spcPts val="0"/>
                        </a:spcAft>
                      </a:pPr>
                      <a:r>
                        <a:rPr lang="zh-CN" sz="2000" kern="100" dirty="0">
                          <a:effectLst/>
                        </a:rPr>
                        <a:t>类别编号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0874170"/>
                  </a:ext>
                </a:extLst>
              </a:tr>
              <a:tr h="527209">
                <a:tc>
                  <a:txBody>
                    <a:bodyPr/>
                    <a:lstStyle/>
                    <a:p>
                      <a:pPr algn="just">
                        <a:spcAft>
                          <a:spcPts val="0"/>
                        </a:spcAft>
                      </a:pPr>
                      <a:r>
                        <a:rPr lang="zh-CN" sz="2000" kern="100" dirty="0">
                          <a:effectLst/>
                        </a:rPr>
                        <a:t>类别名</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VARCHAR(100)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6162118"/>
                  </a:ext>
                </a:extLst>
              </a:tr>
            </a:tbl>
          </a:graphicData>
        </a:graphic>
      </p:graphicFrame>
      <p:graphicFrame>
        <p:nvGraphicFramePr>
          <p:cNvPr id="31" name="表格 30">
            <a:extLst>
              <a:ext uri="{FF2B5EF4-FFF2-40B4-BE49-F238E27FC236}">
                <a16:creationId xmlns:a16="http://schemas.microsoft.com/office/drawing/2014/main" id="{4FBDD123-614A-4F80-B4CC-0622964E4A9F}"/>
              </a:ext>
            </a:extLst>
          </p:cNvPr>
          <p:cNvGraphicFramePr>
            <a:graphicFrameLocks noGrp="1"/>
          </p:cNvGraphicFramePr>
          <p:nvPr>
            <p:extLst>
              <p:ext uri="{D42A27DB-BD31-4B8C-83A1-F6EECF244321}">
                <p14:modId xmlns:p14="http://schemas.microsoft.com/office/powerpoint/2010/main" val="3977642356"/>
              </p:ext>
            </p:extLst>
          </p:nvPr>
        </p:nvGraphicFramePr>
        <p:xfrm>
          <a:off x="1898629" y="4412717"/>
          <a:ext cx="8088977" cy="2271252"/>
        </p:xfrm>
        <a:graphic>
          <a:graphicData uri="http://schemas.openxmlformats.org/drawingml/2006/table">
            <a:tbl>
              <a:tblPr firstRow="1" firstCol="1" bandRow="1">
                <a:tableStyleId>{5C22544A-7EE6-4342-B048-85BDC9FD1C3A}</a:tableStyleId>
              </a:tblPr>
              <a:tblGrid>
                <a:gridCol w="4024988">
                  <a:extLst>
                    <a:ext uri="{9D8B030D-6E8A-4147-A177-3AD203B41FA5}">
                      <a16:colId xmlns:a16="http://schemas.microsoft.com/office/drawing/2014/main" val="3162008198"/>
                    </a:ext>
                  </a:extLst>
                </a:gridCol>
                <a:gridCol w="4063989">
                  <a:extLst>
                    <a:ext uri="{9D8B030D-6E8A-4147-A177-3AD203B41FA5}">
                      <a16:colId xmlns:a16="http://schemas.microsoft.com/office/drawing/2014/main" val="849469503"/>
                    </a:ext>
                  </a:extLst>
                </a:gridCol>
              </a:tblGrid>
              <a:tr h="497307">
                <a:tc gridSpan="2">
                  <a:txBody>
                    <a:bodyPr/>
                    <a:lstStyle/>
                    <a:p>
                      <a:pPr algn="just">
                        <a:spcAft>
                          <a:spcPts val="0"/>
                        </a:spcAft>
                      </a:pPr>
                      <a:r>
                        <a:rPr lang="zh-CN" sz="2000" kern="100" dirty="0">
                          <a:effectLst/>
                        </a:rPr>
                        <a:t>评价表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775281026"/>
                  </a:ext>
                </a:extLst>
              </a:tr>
              <a:tr h="591315">
                <a:tc>
                  <a:txBody>
                    <a:bodyPr/>
                    <a:lstStyle/>
                    <a:p>
                      <a:pPr algn="just">
                        <a:spcAft>
                          <a:spcPts val="0"/>
                        </a:spcAft>
                      </a:pPr>
                      <a:r>
                        <a:rPr lang="zh-CN" sz="2000" kern="100">
                          <a:effectLst/>
                        </a:rPr>
                        <a:t>评论编号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8976541"/>
                  </a:ext>
                </a:extLst>
              </a:tr>
              <a:tr h="591315">
                <a:tc>
                  <a:txBody>
                    <a:bodyPr/>
                    <a:lstStyle/>
                    <a:p>
                      <a:pPr algn="just">
                        <a:spcAft>
                          <a:spcPts val="0"/>
                        </a:spcAft>
                      </a:pPr>
                      <a:r>
                        <a:rPr lang="zh-CN" sz="2000" kern="100" dirty="0">
                          <a:effectLst/>
                        </a:rPr>
                        <a:t>评论时间</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Datetime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5311160"/>
                  </a:ext>
                </a:extLst>
              </a:tr>
              <a:tr h="591315">
                <a:tc>
                  <a:txBody>
                    <a:bodyPr/>
                    <a:lstStyle/>
                    <a:p>
                      <a:pPr algn="just">
                        <a:spcAft>
                          <a:spcPts val="0"/>
                        </a:spcAft>
                      </a:pPr>
                      <a:r>
                        <a:rPr lang="zh-CN" sz="2000" kern="100" dirty="0">
                          <a:effectLst/>
                        </a:rPr>
                        <a:t>评论内容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VARCHAR(100)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216860"/>
                  </a:ext>
                </a:extLst>
              </a:tr>
            </a:tbl>
          </a:graphicData>
        </a:graphic>
      </p:graphicFrame>
      <p:graphicFrame>
        <p:nvGraphicFramePr>
          <p:cNvPr id="32" name="表格 31">
            <a:extLst>
              <a:ext uri="{FF2B5EF4-FFF2-40B4-BE49-F238E27FC236}">
                <a16:creationId xmlns:a16="http://schemas.microsoft.com/office/drawing/2014/main" id="{0EE7D861-4854-428B-AE83-6A6CB0E3EF52}"/>
              </a:ext>
            </a:extLst>
          </p:cNvPr>
          <p:cNvGraphicFramePr>
            <a:graphicFrameLocks noGrp="1"/>
          </p:cNvGraphicFramePr>
          <p:nvPr>
            <p:extLst>
              <p:ext uri="{D42A27DB-BD31-4B8C-83A1-F6EECF244321}">
                <p14:modId xmlns:p14="http://schemas.microsoft.com/office/powerpoint/2010/main" val="489228124"/>
              </p:ext>
            </p:extLst>
          </p:nvPr>
        </p:nvGraphicFramePr>
        <p:xfrm>
          <a:off x="1898628" y="2330245"/>
          <a:ext cx="8088978" cy="1864196"/>
        </p:xfrm>
        <a:graphic>
          <a:graphicData uri="http://schemas.openxmlformats.org/drawingml/2006/table">
            <a:tbl>
              <a:tblPr firstRow="1" firstCol="1" bandRow="1">
                <a:tableStyleId>{5C22544A-7EE6-4342-B048-85BDC9FD1C3A}</a:tableStyleId>
              </a:tblPr>
              <a:tblGrid>
                <a:gridCol w="4044489">
                  <a:extLst>
                    <a:ext uri="{9D8B030D-6E8A-4147-A177-3AD203B41FA5}">
                      <a16:colId xmlns:a16="http://schemas.microsoft.com/office/drawing/2014/main" val="1762146523"/>
                    </a:ext>
                  </a:extLst>
                </a:gridCol>
                <a:gridCol w="4044489">
                  <a:extLst>
                    <a:ext uri="{9D8B030D-6E8A-4147-A177-3AD203B41FA5}">
                      <a16:colId xmlns:a16="http://schemas.microsoft.com/office/drawing/2014/main" val="3401415376"/>
                    </a:ext>
                  </a:extLst>
                </a:gridCol>
              </a:tblGrid>
              <a:tr h="466049">
                <a:tc gridSpan="2">
                  <a:txBody>
                    <a:bodyPr/>
                    <a:lstStyle/>
                    <a:p>
                      <a:pPr algn="just">
                        <a:spcAft>
                          <a:spcPts val="0"/>
                        </a:spcAft>
                      </a:pPr>
                      <a:r>
                        <a:rPr lang="zh-CN" sz="2000" kern="100" dirty="0">
                          <a:effectLst/>
                        </a:rPr>
                        <a:t>公告信息表</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1298790430"/>
                  </a:ext>
                </a:extLst>
              </a:tr>
              <a:tr h="466049">
                <a:tc>
                  <a:txBody>
                    <a:bodyPr/>
                    <a:lstStyle/>
                    <a:p>
                      <a:pPr algn="just">
                        <a:spcAft>
                          <a:spcPts val="0"/>
                        </a:spcAft>
                      </a:pPr>
                      <a:r>
                        <a:rPr lang="zh-CN" sz="2000" kern="100">
                          <a:effectLst/>
                        </a:rPr>
                        <a:t>公告信息编号</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VARCHAR(100)</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199850"/>
                  </a:ext>
                </a:extLst>
              </a:tr>
              <a:tr h="466049">
                <a:tc>
                  <a:txBody>
                    <a:bodyPr/>
                    <a:lstStyle/>
                    <a:p>
                      <a:pPr algn="just">
                        <a:spcAft>
                          <a:spcPts val="0"/>
                        </a:spcAft>
                      </a:pPr>
                      <a:r>
                        <a:rPr lang="zh-CN" sz="2000" kern="100" dirty="0">
                          <a:effectLst/>
                        </a:rPr>
                        <a:t>公告内容</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VARCHAR(300)</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82887559"/>
                  </a:ext>
                </a:extLst>
              </a:tr>
              <a:tr h="466049">
                <a:tc>
                  <a:txBody>
                    <a:bodyPr/>
                    <a:lstStyle/>
                    <a:p>
                      <a:pPr algn="just">
                        <a:spcAft>
                          <a:spcPts val="0"/>
                        </a:spcAft>
                      </a:pPr>
                      <a:r>
                        <a:rPr lang="zh-CN" sz="2000" kern="100" dirty="0">
                          <a:effectLst/>
                        </a:rPr>
                        <a:t>公告时间</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rPr>
                        <a:t>Datetime</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34418463"/>
                  </a:ext>
                </a:extLst>
              </a:tr>
            </a:tbl>
          </a:graphicData>
        </a:graphic>
      </p:graphicFrame>
    </p:spTree>
    <p:extLst>
      <p:ext uri="{BB962C8B-B14F-4D97-AF65-F5344CB8AC3E}">
        <p14:creationId xmlns:p14="http://schemas.microsoft.com/office/powerpoint/2010/main" val="2989949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96A4A7-1A68-4C90-8DCA-0777C49DB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436" y="335493"/>
            <a:ext cx="8377594" cy="6048767"/>
          </a:xfrm>
          <a:prstGeom prst="rect">
            <a:avLst/>
          </a:prstGeom>
        </p:spPr>
      </p:pic>
      <p:sp>
        <p:nvSpPr>
          <p:cNvPr id="4" name="文本框 3">
            <a:extLst>
              <a:ext uri="{FF2B5EF4-FFF2-40B4-BE49-F238E27FC236}">
                <a16:creationId xmlns:a16="http://schemas.microsoft.com/office/drawing/2014/main" id="{14DA08DD-1186-4C56-BAFB-C00F5B9343C4}"/>
              </a:ext>
            </a:extLst>
          </p:cNvPr>
          <p:cNvSpPr txBox="1"/>
          <p:nvPr/>
        </p:nvSpPr>
        <p:spPr>
          <a:xfrm>
            <a:off x="283169" y="241874"/>
            <a:ext cx="1663618" cy="707886"/>
          </a:xfrm>
          <a:prstGeom prst="rect">
            <a:avLst/>
          </a:prstGeom>
          <a:noFill/>
        </p:spPr>
        <p:txBody>
          <a:bodyPr wrap="square" rtlCol="0">
            <a:spAutoFit/>
          </a:bodyPr>
          <a:lstStyle/>
          <a:p>
            <a:r>
              <a:rPr lang="en-US" altLang="zh-CN" sz="4000" b="1" dirty="0"/>
              <a:t>ER</a:t>
            </a:r>
            <a:r>
              <a:rPr lang="zh-CN" altLang="en-US" sz="4000" b="1" dirty="0"/>
              <a:t>图：</a:t>
            </a:r>
          </a:p>
        </p:txBody>
      </p:sp>
    </p:spTree>
    <p:extLst>
      <p:ext uri="{BB962C8B-B14F-4D97-AF65-F5344CB8AC3E}">
        <p14:creationId xmlns:p14="http://schemas.microsoft.com/office/powerpoint/2010/main" val="31465107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69B3785B-289D-4679-AFCE-11F25F7CD37D}"/>
              </a:ext>
            </a:extLst>
          </p:cNvPr>
          <p:cNvSpPr/>
          <p:nvPr/>
        </p:nvSpPr>
        <p:spPr>
          <a:xfrm>
            <a:off x="1996707" y="2417982"/>
            <a:ext cx="2646878" cy="584775"/>
          </a:xfrm>
          <a:prstGeom prst="rect">
            <a:avLst/>
          </a:prstGeom>
        </p:spPr>
        <p:txBody>
          <a:bodyPr wrap="none">
            <a:spAutoFit/>
          </a:bodyPr>
          <a:lstStyle/>
          <a:p>
            <a:r>
              <a:rPr lang="zh-CN" altLang="en-US" sz="3200" b="1" kern="100" dirty="0">
                <a:latin typeface="方正兰亭超细黑简体" pitchFamily="2" charset="-122"/>
                <a:ea typeface="方正兰亭超细黑简体" pitchFamily="2" charset="-122"/>
                <a:cs typeface="Times New Roman" panose="02020603050405020304" pitchFamily="18" charset="0"/>
              </a:rPr>
              <a:t>小组任务分配</a:t>
            </a:r>
            <a:endParaRPr lang="zh-CN" altLang="en-US" sz="3200" b="1" dirty="0"/>
          </a:p>
        </p:txBody>
      </p:sp>
    </p:spTree>
    <p:extLst>
      <p:ext uri="{BB962C8B-B14F-4D97-AF65-F5344CB8AC3E}">
        <p14:creationId xmlns:p14="http://schemas.microsoft.com/office/powerpoint/2010/main" val="7463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513524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D1D4B960-B76C-40FF-833D-CAB1F77ABA22}"/>
              </a:ext>
            </a:extLst>
          </p:cNvPr>
          <p:cNvSpPr txBox="1"/>
          <p:nvPr/>
        </p:nvSpPr>
        <p:spPr>
          <a:xfrm>
            <a:off x="472439" y="420391"/>
            <a:ext cx="5845769" cy="523220"/>
          </a:xfrm>
          <a:prstGeom prst="rect">
            <a:avLst/>
          </a:prstGeom>
          <a:noFill/>
        </p:spPr>
        <p:txBody>
          <a:bodyPr wrap="square" rtlCol="0">
            <a:spAutoFit/>
          </a:bodyPr>
          <a:lstStyle/>
          <a:p>
            <a:pPr defTabSz="609585"/>
            <a:r>
              <a:rPr lang="zh-CN" altLang="en-US" sz="2800" b="1" dirty="0">
                <a:latin typeface="微软雅黑" pitchFamily="34" charset="-122"/>
                <a:ea typeface="微软雅黑" pitchFamily="34" charset="-122"/>
              </a:rPr>
              <a:t>小组第六周任务分配甘特图：</a:t>
            </a:r>
          </a:p>
        </p:txBody>
      </p:sp>
      <p:pic>
        <p:nvPicPr>
          <p:cNvPr id="3" name="图片 2">
            <a:extLst>
              <a:ext uri="{FF2B5EF4-FFF2-40B4-BE49-F238E27FC236}">
                <a16:creationId xmlns:a16="http://schemas.microsoft.com/office/drawing/2014/main" id="{B5E846CF-5697-4919-8F6D-C45CB50D6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61" y="1173922"/>
            <a:ext cx="9999405" cy="5588152"/>
          </a:xfrm>
          <a:prstGeom prst="rect">
            <a:avLst/>
          </a:prstGeom>
        </p:spPr>
      </p:pic>
    </p:spTree>
    <p:extLst>
      <p:ext uri="{BB962C8B-B14F-4D97-AF65-F5344CB8AC3E}">
        <p14:creationId xmlns:p14="http://schemas.microsoft.com/office/powerpoint/2010/main" val="4246259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338974" y="273581"/>
            <a:ext cx="4616483" cy="523220"/>
          </a:xfrm>
          <a:prstGeom prst="rect">
            <a:avLst/>
          </a:prstGeom>
          <a:noFill/>
        </p:spPr>
        <p:txBody>
          <a:bodyPr wrap="square" rtlCol="0">
            <a:spAutoFit/>
          </a:bodyPr>
          <a:lstStyle/>
          <a:p>
            <a:pPr defTabSz="609585"/>
            <a:r>
              <a:rPr lang="zh-CN" altLang="en-US" sz="2800" b="1" dirty="0">
                <a:latin typeface="微软雅黑" pitchFamily="34" charset="-122"/>
                <a:ea typeface="微软雅黑" pitchFamily="34" charset="-122"/>
              </a:rPr>
              <a:t>小组任务分配</a:t>
            </a:r>
            <a:r>
              <a:rPr lang="en-US" altLang="zh-CN" sz="2800" b="1" dirty="0" err="1">
                <a:latin typeface="微软雅黑" pitchFamily="34" charset="-122"/>
                <a:ea typeface="微软雅黑" pitchFamily="34" charset="-122"/>
              </a:rPr>
              <a:t>wbs</a:t>
            </a:r>
            <a:r>
              <a:rPr lang="zh-CN" altLang="en-US" sz="2800" b="1" dirty="0">
                <a:latin typeface="微软雅黑" pitchFamily="34" charset="-122"/>
                <a:ea typeface="微软雅黑" pitchFamily="34" charset="-122"/>
              </a:rPr>
              <a:t>图：</a:t>
            </a:r>
          </a:p>
        </p:txBody>
      </p:sp>
      <p:pic>
        <p:nvPicPr>
          <p:cNvPr id="5" name="图片 4">
            <a:extLst>
              <a:ext uri="{FF2B5EF4-FFF2-40B4-BE49-F238E27FC236}">
                <a16:creationId xmlns:a16="http://schemas.microsoft.com/office/drawing/2014/main" id="{0860AA14-06AC-4B7B-864D-D4015478C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484" y="931740"/>
            <a:ext cx="7048169" cy="553194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83213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513524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D1D4B960-B76C-40FF-833D-CAB1F77ABA22}"/>
              </a:ext>
            </a:extLst>
          </p:cNvPr>
          <p:cNvSpPr txBox="1"/>
          <p:nvPr/>
        </p:nvSpPr>
        <p:spPr>
          <a:xfrm>
            <a:off x="472439" y="420391"/>
            <a:ext cx="5845769" cy="523220"/>
          </a:xfrm>
          <a:prstGeom prst="rect">
            <a:avLst/>
          </a:prstGeom>
          <a:noFill/>
        </p:spPr>
        <p:txBody>
          <a:bodyPr wrap="square" rtlCol="0">
            <a:spAutoFit/>
          </a:bodyPr>
          <a:lstStyle/>
          <a:p>
            <a:pPr defTabSz="609585"/>
            <a:r>
              <a:rPr lang="zh-CN" altLang="en-US" sz="2800" b="1" dirty="0">
                <a:latin typeface="微软雅黑" pitchFamily="34" charset="-122"/>
                <a:ea typeface="微软雅黑" pitchFamily="34" charset="-122"/>
              </a:rPr>
              <a:t>小组组内评价：</a:t>
            </a:r>
          </a:p>
        </p:txBody>
      </p:sp>
      <p:sp>
        <p:nvSpPr>
          <p:cNvPr id="2" name="Rectangle 2">
            <a:extLst>
              <a:ext uri="{FF2B5EF4-FFF2-40B4-BE49-F238E27FC236}">
                <a16:creationId xmlns:a16="http://schemas.microsoft.com/office/drawing/2014/main" id="{2EE8875E-062A-4CE0-8DCC-4FC80A418DC0}"/>
              </a:ext>
            </a:extLst>
          </p:cNvPr>
          <p:cNvSpPr>
            <a:spLocks noChangeArrowheads="1"/>
          </p:cNvSpPr>
          <p:nvPr/>
        </p:nvSpPr>
        <p:spPr bwMode="auto">
          <a:xfrm>
            <a:off x="0" y="2228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FFD21DA8-B43D-4212-951A-69EB6E8213E8}"/>
              </a:ext>
            </a:extLst>
          </p:cNvPr>
          <p:cNvGraphicFramePr>
            <a:graphicFrameLocks noChangeAspect="1"/>
          </p:cNvGraphicFramePr>
          <p:nvPr>
            <p:extLst>
              <p:ext uri="{D42A27DB-BD31-4B8C-83A1-F6EECF244321}">
                <p14:modId xmlns:p14="http://schemas.microsoft.com/office/powerpoint/2010/main" val="2832172486"/>
              </p:ext>
            </p:extLst>
          </p:nvPr>
        </p:nvGraphicFramePr>
        <p:xfrm>
          <a:off x="2764693" y="1280162"/>
          <a:ext cx="7364101" cy="3760018"/>
        </p:xfrm>
        <a:graphic>
          <a:graphicData uri="http://schemas.openxmlformats.org/presentationml/2006/ole">
            <mc:AlternateContent xmlns:mc="http://schemas.openxmlformats.org/markup-compatibility/2006">
              <mc:Choice xmlns:v="urn:schemas-microsoft-com:vml" Requires="v">
                <p:oleObj spid="_x0000_s4109" name="Worksheet" r:id="rId3" imgW="3971705" imgH="2309785" progId="Excel.Sheet.12">
                  <p:embed/>
                </p:oleObj>
              </mc:Choice>
              <mc:Fallback>
                <p:oleObj name="Worksheet" r:id="rId3" imgW="3971705" imgH="2309785" progId="Excel.Sheet.12">
                  <p:embed/>
                  <p:pic>
                    <p:nvPicPr>
                      <p:cNvPr id="0" name="Object 1"/>
                      <p:cNvPicPr>
                        <a:picLocks noChangeAspect="1" noChangeArrowheads="1"/>
                      </p:cNvPicPr>
                      <p:nvPr/>
                    </p:nvPicPr>
                    <p:blipFill>
                      <a:blip r:embed="rId4"/>
                      <a:srcRect/>
                      <a:stretch>
                        <a:fillRect/>
                      </a:stretch>
                    </p:blipFill>
                    <p:spPr bwMode="auto">
                      <a:xfrm>
                        <a:off x="2764693" y="1280162"/>
                        <a:ext cx="7364101" cy="3760018"/>
                      </a:xfrm>
                      <a:prstGeom prst="rect">
                        <a:avLst/>
                      </a:prstGeom>
                      <a:noFill/>
                    </p:spPr>
                  </p:pic>
                </p:oleObj>
              </mc:Fallback>
            </mc:AlternateContent>
          </a:graphicData>
        </a:graphic>
      </p:graphicFrame>
      <p:sp>
        <p:nvSpPr>
          <p:cNvPr id="4" name="文本框 3">
            <a:extLst>
              <a:ext uri="{FF2B5EF4-FFF2-40B4-BE49-F238E27FC236}">
                <a16:creationId xmlns:a16="http://schemas.microsoft.com/office/drawing/2014/main" id="{7C184FCD-D807-4B41-9681-E96FFB6D1BFD}"/>
              </a:ext>
            </a:extLst>
          </p:cNvPr>
          <p:cNvSpPr txBox="1"/>
          <p:nvPr/>
        </p:nvSpPr>
        <p:spPr>
          <a:xfrm>
            <a:off x="9125905" y="4444484"/>
            <a:ext cx="1002889" cy="369332"/>
          </a:xfrm>
          <a:prstGeom prst="rect">
            <a:avLst/>
          </a:prstGeom>
          <a:noFill/>
        </p:spPr>
        <p:txBody>
          <a:bodyPr wrap="square" rtlCol="0">
            <a:spAutoFit/>
          </a:bodyPr>
          <a:lstStyle/>
          <a:p>
            <a:r>
              <a:rPr lang="en-US" altLang="zh-CN" dirty="0"/>
              <a:t>4.5</a:t>
            </a:r>
            <a:endParaRPr lang="zh-CN" altLang="en-US" dirty="0"/>
          </a:p>
        </p:txBody>
      </p:sp>
      <p:sp>
        <p:nvSpPr>
          <p:cNvPr id="6" name="文本框 5">
            <a:extLst>
              <a:ext uri="{FF2B5EF4-FFF2-40B4-BE49-F238E27FC236}">
                <a16:creationId xmlns:a16="http://schemas.microsoft.com/office/drawing/2014/main" id="{4382B62B-658B-45F6-B427-E5B97488E0B2}"/>
              </a:ext>
            </a:extLst>
          </p:cNvPr>
          <p:cNvSpPr txBox="1"/>
          <p:nvPr/>
        </p:nvSpPr>
        <p:spPr>
          <a:xfrm>
            <a:off x="9061409" y="2044184"/>
            <a:ext cx="943896" cy="369332"/>
          </a:xfrm>
          <a:prstGeom prst="rect">
            <a:avLst/>
          </a:prstGeom>
          <a:noFill/>
        </p:spPr>
        <p:txBody>
          <a:bodyPr wrap="square" rtlCol="0">
            <a:spAutoFit/>
          </a:bodyPr>
          <a:lstStyle/>
          <a:p>
            <a:r>
              <a:rPr lang="en-US" altLang="zh-CN" dirty="0"/>
              <a:t>4.25</a:t>
            </a:r>
            <a:endParaRPr lang="zh-CN" altLang="en-US" dirty="0"/>
          </a:p>
        </p:txBody>
      </p:sp>
      <p:sp>
        <p:nvSpPr>
          <p:cNvPr id="7" name="文本框 6">
            <a:extLst>
              <a:ext uri="{FF2B5EF4-FFF2-40B4-BE49-F238E27FC236}">
                <a16:creationId xmlns:a16="http://schemas.microsoft.com/office/drawing/2014/main" id="{1FA4E85B-664A-432E-B2AA-FC3F41949356}"/>
              </a:ext>
            </a:extLst>
          </p:cNvPr>
          <p:cNvSpPr txBox="1"/>
          <p:nvPr/>
        </p:nvSpPr>
        <p:spPr>
          <a:xfrm>
            <a:off x="9208893" y="3336666"/>
            <a:ext cx="1114978" cy="369332"/>
          </a:xfrm>
          <a:prstGeom prst="rect">
            <a:avLst/>
          </a:prstGeom>
          <a:noFill/>
        </p:spPr>
        <p:txBody>
          <a:bodyPr wrap="square" rtlCol="0">
            <a:spAutoFit/>
          </a:bodyPr>
          <a:lstStyle/>
          <a:p>
            <a:r>
              <a:rPr lang="en-US" altLang="zh-CN" dirty="0"/>
              <a:t>4</a:t>
            </a:r>
            <a:endParaRPr lang="zh-CN" altLang="en-US" dirty="0"/>
          </a:p>
        </p:txBody>
      </p:sp>
    </p:spTree>
    <p:extLst>
      <p:ext uri="{BB962C8B-B14F-4D97-AF65-F5344CB8AC3E}">
        <p14:creationId xmlns:p14="http://schemas.microsoft.com/office/powerpoint/2010/main" val="73810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B36544-22A5-4899-A9E7-33E44D2F79FC}"/>
              </a:ext>
            </a:extLst>
          </p:cNvPr>
          <p:cNvSpPr/>
          <p:nvPr/>
        </p:nvSpPr>
        <p:spPr>
          <a:xfrm>
            <a:off x="3462921" y="2288951"/>
            <a:ext cx="6548284" cy="1384995"/>
          </a:xfrm>
          <a:prstGeom prst="rect">
            <a:avLst/>
          </a:prstGeom>
        </p:spPr>
        <p:txBody>
          <a:bodyPr wrap="square">
            <a:spAutoFit/>
          </a:bodyPr>
          <a:lstStyle/>
          <a:p>
            <a:r>
              <a:rPr lang="en-US" altLang="zh-CN" sz="2800" dirty="0"/>
              <a:t>【1】</a:t>
            </a:r>
            <a:r>
              <a:rPr lang="zh-CN" altLang="en-US" sz="2800" dirty="0"/>
              <a:t>“转转官网闲置社”小程序</a:t>
            </a:r>
          </a:p>
          <a:p>
            <a:r>
              <a:rPr lang="en-US" altLang="zh-CN" sz="2800" dirty="0"/>
              <a:t>【2】</a:t>
            </a:r>
            <a:r>
              <a:rPr lang="zh-CN" altLang="en-US" sz="2800" dirty="0"/>
              <a:t>“旧爱”小程序</a:t>
            </a:r>
          </a:p>
          <a:p>
            <a:r>
              <a:rPr lang="en-US" altLang="zh-CN" sz="2800" dirty="0"/>
              <a:t>【3】</a:t>
            </a:r>
            <a:r>
              <a:rPr lang="zh-CN" altLang="en-US" sz="2800" dirty="0"/>
              <a:t>“多抓鱼”小程序</a:t>
            </a:r>
          </a:p>
        </p:txBody>
      </p:sp>
      <p:sp>
        <p:nvSpPr>
          <p:cNvPr id="3" name="文本框 2">
            <a:extLst>
              <a:ext uri="{FF2B5EF4-FFF2-40B4-BE49-F238E27FC236}">
                <a16:creationId xmlns:a16="http://schemas.microsoft.com/office/drawing/2014/main" id="{E9A3D830-ACA3-4D7C-B1E9-CD0340CF2BAC}"/>
              </a:ext>
            </a:extLst>
          </p:cNvPr>
          <p:cNvSpPr txBox="1"/>
          <p:nvPr/>
        </p:nvSpPr>
        <p:spPr>
          <a:xfrm>
            <a:off x="424753" y="377559"/>
            <a:ext cx="2442333" cy="584775"/>
          </a:xfrm>
          <a:prstGeom prst="rect">
            <a:avLst/>
          </a:prstGeom>
          <a:noFill/>
        </p:spPr>
        <p:txBody>
          <a:bodyPr wrap="square" rtlCol="0">
            <a:spAutoFit/>
          </a:bodyPr>
          <a:lstStyle/>
          <a:p>
            <a:r>
              <a:rPr lang="zh-CN" altLang="en-US" sz="3200" b="1" dirty="0"/>
              <a:t>参考资料：</a:t>
            </a:r>
          </a:p>
        </p:txBody>
      </p:sp>
    </p:spTree>
    <p:extLst>
      <p:ext uri="{BB962C8B-B14F-4D97-AF65-F5344CB8AC3E}">
        <p14:creationId xmlns:p14="http://schemas.microsoft.com/office/powerpoint/2010/main" val="2266778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1" y="915990"/>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4" y="138113"/>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本框 8"/>
          <p:cNvSpPr txBox="1">
            <a:spLocks noChangeArrowheads="1"/>
          </p:cNvSpPr>
          <p:nvPr/>
        </p:nvSpPr>
        <p:spPr bwMode="auto">
          <a:xfrm>
            <a:off x="2972680" y="2835315"/>
            <a:ext cx="69627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6600" b="1" dirty="0">
                <a:solidFill>
                  <a:srgbClr val="404040"/>
                </a:solidFill>
                <a:latin typeface="微软雅黑" pitchFamily="34" charset="-122"/>
                <a:ea typeface="微软雅黑" pitchFamily="34" charset="-122"/>
              </a:rPr>
              <a:t>谢谢大家的聆听！</a:t>
            </a:r>
          </a:p>
        </p:txBody>
      </p:sp>
    </p:spTree>
    <p:extLst>
      <p:ext uri="{BB962C8B-B14F-4D97-AF65-F5344CB8AC3E}">
        <p14:creationId xmlns:p14="http://schemas.microsoft.com/office/powerpoint/2010/main" val="4192752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963"/>
                                        </p:tgtEl>
                                        <p:attrNameLst>
                                          <p:attrName>style.visibility</p:attrName>
                                        </p:attrNameLst>
                                      </p:cBhvr>
                                      <p:to>
                                        <p:strVal val="visible"/>
                                      </p:to>
                                    </p:set>
                                    <p:animEffect transition="in" filter="fade">
                                      <p:cBhvr>
                                        <p:cTn id="14" dur="500"/>
                                        <p:tgtEl>
                                          <p:spTgt spid="409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fade">
                                      <p:cBhvr>
                                        <p:cTn id="17" dur="1000"/>
                                        <p:tgtEl>
                                          <p:spTgt spid="40965"/>
                                        </p:tgtEl>
                                      </p:cBhvr>
                                    </p:animEffect>
                                    <p:anim calcmode="lin" valueType="num">
                                      <p:cBhvr>
                                        <p:cTn id="18" dur="1000" fill="hold"/>
                                        <p:tgtEl>
                                          <p:spTgt spid="40965"/>
                                        </p:tgtEl>
                                        <p:attrNameLst>
                                          <p:attrName>ppt_x</p:attrName>
                                        </p:attrNameLst>
                                      </p:cBhvr>
                                      <p:tavLst>
                                        <p:tav tm="0">
                                          <p:val>
                                            <p:strVal val="#ppt_x"/>
                                          </p:val>
                                        </p:tav>
                                        <p:tav tm="100000">
                                          <p:val>
                                            <p:strVal val="#ppt_x"/>
                                          </p:val>
                                        </p:tav>
                                      </p:tavLst>
                                    </p:anim>
                                    <p:anim calcmode="lin" valueType="num">
                                      <p:cBhvr>
                                        <p:cTn id="19" dur="1000" fill="hold"/>
                                        <p:tgtEl>
                                          <p:spTgt spid="409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3" name="矩形 2">
            <a:extLst>
              <a:ext uri="{FF2B5EF4-FFF2-40B4-BE49-F238E27FC236}">
                <a16:creationId xmlns:a16="http://schemas.microsoft.com/office/drawing/2014/main" id="{352DCD1A-EB9B-4BAB-B6AA-B031358AFD43}"/>
              </a:ext>
            </a:extLst>
          </p:cNvPr>
          <p:cNvSpPr/>
          <p:nvPr/>
        </p:nvSpPr>
        <p:spPr>
          <a:xfrm>
            <a:off x="1227569" y="2200314"/>
            <a:ext cx="4115963" cy="646331"/>
          </a:xfrm>
          <a:prstGeom prst="rect">
            <a:avLst/>
          </a:prstGeom>
        </p:spPr>
        <p:txBody>
          <a:bodyPr wrap="square">
            <a:spAutoFit/>
          </a:bodyPr>
          <a:lstStyle/>
          <a:p>
            <a:pPr lvl="0" algn="ctr"/>
            <a:r>
              <a:rPr lang="zh-CN" altLang="en-US" sz="3600" b="1" dirty="0"/>
              <a:t>引言</a:t>
            </a:r>
            <a:endParaRPr lang="zh-CN" altLang="zh-CN" sz="3600" b="1" dirty="0"/>
          </a:p>
        </p:txBody>
      </p:sp>
    </p:spTree>
    <p:extLst>
      <p:ext uri="{BB962C8B-B14F-4D97-AF65-F5344CB8AC3E}">
        <p14:creationId xmlns:p14="http://schemas.microsoft.com/office/powerpoint/2010/main" val="1186516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六边形 2"/>
          <p:cNvSpPr>
            <a:spLocks noChangeArrowheads="1"/>
          </p:cNvSpPr>
          <p:nvPr/>
        </p:nvSpPr>
        <p:spPr bwMode="auto">
          <a:xfrm rot="5400000">
            <a:off x="9640091" y="4850606"/>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3557" name="六边形 5"/>
          <p:cNvSpPr>
            <a:spLocks noChangeArrowheads="1"/>
          </p:cNvSpPr>
          <p:nvPr/>
        </p:nvSpPr>
        <p:spPr bwMode="auto">
          <a:xfrm rot="5400000">
            <a:off x="6836566" y="1439067"/>
            <a:ext cx="1100139" cy="949325"/>
          </a:xfrm>
          <a:prstGeom prst="hexagon">
            <a:avLst>
              <a:gd name="adj" fmla="val 24975"/>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4" name="任意多边形 6"/>
          <p:cNvSpPr>
            <a:spLocks/>
          </p:cNvSpPr>
          <p:nvPr/>
        </p:nvSpPr>
        <p:spPr bwMode="auto">
          <a:xfrm rot="5400000">
            <a:off x="-446085" y="4086227"/>
            <a:ext cx="1908175" cy="758825"/>
          </a:xfrm>
          <a:custGeom>
            <a:avLst/>
            <a:gdLst>
              <a:gd name="T0" fmla="*/ 0 w 1909197"/>
              <a:gd name="T1" fmla="*/ 758366 h 758978"/>
              <a:gd name="T2" fmla="*/ 378677 w 1909197"/>
              <a:gd name="T3" fmla="*/ 0 h 758978"/>
              <a:gd name="T4" fmla="*/ 1526435 w 1909197"/>
              <a:gd name="T5" fmla="*/ 0 h 758978"/>
              <a:gd name="T6" fmla="*/ 1905113 w 1909197"/>
              <a:gd name="T7" fmla="*/ 758366 h 758978"/>
              <a:gd name="T8" fmla="*/ 0 w 1909197"/>
              <a:gd name="T9" fmla="*/ 758366 h 7589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9197" h="758978">
                <a:moveTo>
                  <a:pt x="0" y="758978"/>
                </a:moveTo>
                <a:lnTo>
                  <a:pt x="379489" y="0"/>
                </a:lnTo>
                <a:lnTo>
                  <a:pt x="1529708" y="0"/>
                </a:lnTo>
                <a:lnTo>
                  <a:pt x="1909197" y="758978"/>
                </a:lnTo>
                <a:lnTo>
                  <a:pt x="0" y="758978"/>
                </a:lnTo>
                <a:close/>
              </a:path>
            </a:pathLst>
          </a:custGeom>
          <a:solidFill>
            <a:srgbClr val="404040">
              <a:alpha val="67842"/>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2535" name="任意多边形 7"/>
          <p:cNvSpPr>
            <a:spLocks/>
          </p:cNvSpPr>
          <p:nvPr/>
        </p:nvSpPr>
        <p:spPr bwMode="auto">
          <a:xfrm rot="5400000">
            <a:off x="-330200" y="3446465"/>
            <a:ext cx="790575" cy="130175"/>
          </a:xfrm>
          <a:custGeom>
            <a:avLst/>
            <a:gdLst>
              <a:gd name="T0" fmla="*/ 0 w 790155"/>
              <a:gd name="T1" fmla="*/ 130701 h 130000"/>
              <a:gd name="T2" fmla="*/ 65140 w 790155"/>
              <a:gd name="T3" fmla="*/ 0 h 130000"/>
              <a:gd name="T4" fmla="*/ 726698 w 790155"/>
              <a:gd name="T5" fmla="*/ 0 h 130000"/>
              <a:gd name="T6" fmla="*/ 791836 w 790155"/>
              <a:gd name="T7" fmla="*/ 130701 h 130000"/>
              <a:gd name="T8" fmla="*/ 0 w 790155"/>
              <a:gd name="T9" fmla="*/ 130701 h 13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0155" h="130000">
                <a:moveTo>
                  <a:pt x="0" y="130000"/>
                </a:moveTo>
                <a:lnTo>
                  <a:pt x="65000" y="0"/>
                </a:lnTo>
                <a:lnTo>
                  <a:pt x="725155" y="0"/>
                </a:lnTo>
                <a:lnTo>
                  <a:pt x="790155" y="130000"/>
                </a:lnTo>
                <a:lnTo>
                  <a:pt x="0" y="130000"/>
                </a:lnTo>
                <a:close/>
              </a:path>
            </a:pathLst>
          </a:custGeom>
          <a:solidFill>
            <a:srgbClr val="C20009">
              <a:alpha val="7411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3562" name="六边形 10"/>
          <p:cNvSpPr>
            <a:spLocks noChangeArrowheads="1"/>
          </p:cNvSpPr>
          <p:nvPr/>
        </p:nvSpPr>
        <p:spPr bwMode="auto">
          <a:xfrm rot="5400000">
            <a:off x="11088686" y="3346448"/>
            <a:ext cx="539751" cy="466725"/>
          </a:xfrm>
          <a:prstGeom prst="hexagon">
            <a:avLst>
              <a:gd name="adj" fmla="val 24923"/>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9" name="六边形 11"/>
          <p:cNvSpPr>
            <a:spLocks noChangeArrowheads="1"/>
          </p:cNvSpPr>
          <p:nvPr/>
        </p:nvSpPr>
        <p:spPr bwMode="auto">
          <a:xfrm rot="5400000">
            <a:off x="11714954" y="3326605"/>
            <a:ext cx="269875" cy="233363"/>
          </a:xfrm>
          <a:prstGeom prst="hexagon">
            <a:avLst>
              <a:gd name="adj" fmla="val 24923"/>
              <a:gd name="vf" fmla="val 115470"/>
            </a:avLst>
          </a:prstGeom>
          <a:solidFill>
            <a:srgbClr val="7F7F7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4" name="任意多边形 4">
            <a:extLst>
              <a:ext uri="{FF2B5EF4-FFF2-40B4-BE49-F238E27FC236}">
                <a16:creationId xmlns:a16="http://schemas.microsoft.com/office/drawing/2014/main" id="{39347443-0664-44EE-94BF-3C3D6F880FAD}"/>
              </a:ext>
            </a:extLst>
          </p:cNvPr>
          <p:cNvSpPr>
            <a:spLocks/>
          </p:cNvSpPr>
          <p:nvPr/>
        </p:nvSpPr>
        <p:spPr bwMode="auto">
          <a:xfrm rot="5400000">
            <a:off x="9383838" y="-224355"/>
            <a:ext cx="2360613" cy="3146425"/>
          </a:xfrm>
          <a:custGeom>
            <a:avLst/>
            <a:gdLst>
              <a:gd name="T0" fmla="*/ 0 w 2361069"/>
              <a:gd name="T1" fmla="*/ 3142773 h 3147643"/>
              <a:gd name="T2" fmla="*/ 0 w 2361069"/>
              <a:gd name="T3" fmla="*/ 0 h 3147643"/>
              <a:gd name="T4" fmla="*/ 1572942 w 2361069"/>
              <a:gd name="T5" fmla="*/ 0 h 3147643"/>
              <a:gd name="T6" fmla="*/ 2359245 w 2361069"/>
              <a:gd name="T7" fmla="*/ 1571387 h 3147643"/>
              <a:gd name="T8" fmla="*/ 1572942 w 2361069"/>
              <a:gd name="T9" fmla="*/ 3142773 h 3147643"/>
              <a:gd name="T10" fmla="*/ 0 w 2361069"/>
              <a:gd name="T11" fmla="*/ 3142773 h 31476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61069" h="3147643">
                <a:moveTo>
                  <a:pt x="0" y="3147643"/>
                </a:moveTo>
                <a:lnTo>
                  <a:pt x="0" y="0"/>
                </a:lnTo>
                <a:lnTo>
                  <a:pt x="1574158" y="0"/>
                </a:lnTo>
                <a:lnTo>
                  <a:pt x="2361069" y="1573822"/>
                </a:lnTo>
                <a:lnTo>
                  <a:pt x="1574158" y="3147643"/>
                </a:lnTo>
                <a:lnTo>
                  <a:pt x="0" y="314764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5" name="六边形 8">
            <a:extLst>
              <a:ext uri="{FF2B5EF4-FFF2-40B4-BE49-F238E27FC236}">
                <a16:creationId xmlns:a16="http://schemas.microsoft.com/office/drawing/2014/main" id="{63A74126-03BE-40AC-B8D9-1B389AA54E8C}"/>
              </a:ext>
            </a:extLst>
          </p:cNvPr>
          <p:cNvSpPr>
            <a:spLocks noChangeArrowheads="1"/>
          </p:cNvSpPr>
          <p:nvPr/>
        </p:nvSpPr>
        <p:spPr bwMode="auto">
          <a:xfrm rot="5400000">
            <a:off x="10552111" y="2308224"/>
            <a:ext cx="1116012" cy="963613"/>
          </a:xfrm>
          <a:prstGeom prst="hexagon">
            <a:avLst>
              <a:gd name="adj" fmla="val 24959"/>
              <a:gd name="vf" fmla="val 115470"/>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16" name="图片 9">
            <a:extLst>
              <a:ext uri="{FF2B5EF4-FFF2-40B4-BE49-F238E27FC236}">
                <a16:creationId xmlns:a16="http://schemas.microsoft.com/office/drawing/2014/main" id="{F6D30E41-A96D-4AD6-9D69-BF47A4453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016" y="1768476"/>
            <a:ext cx="3144837" cy="365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4729262-A655-46BB-AFCF-CD54627014C4}"/>
              </a:ext>
            </a:extLst>
          </p:cNvPr>
          <p:cNvSpPr/>
          <p:nvPr/>
        </p:nvSpPr>
        <p:spPr>
          <a:xfrm>
            <a:off x="128590" y="1157968"/>
            <a:ext cx="11765751" cy="4154984"/>
          </a:xfrm>
          <a:prstGeom prst="rect">
            <a:avLst/>
          </a:prstGeom>
        </p:spPr>
        <p:txBody>
          <a:bodyPr wrap="square">
            <a:spAutoFit/>
          </a:bodyPr>
          <a:lstStyle/>
          <a:p>
            <a:pPr lvl="0"/>
            <a:r>
              <a:rPr lang="zh-CN" altLang="zh-CN" sz="2400" dirty="0"/>
              <a:t>本项目待开发的软件系统的名称为：基于微信小程序的校内图书交易和共享的平台；</a:t>
            </a:r>
            <a:endParaRPr lang="en-US" altLang="zh-CN" sz="2400" dirty="0"/>
          </a:p>
          <a:p>
            <a:pPr lvl="0"/>
            <a:endParaRPr lang="zh-CN" altLang="zh-CN" sz="2400" dirty="0"/>
          </a:p>
          <a:p>
            <a:pPr lvl="0"/>
            <a:r>
              <a:rPr lang="zh-CN" altLang="zh-CN" sz="2400" dirty="0"/>
              <a:t>本项目的任务提出者：陈昱熹 </a:t>
            </a:r>
            <a:endParaRPr lang="en-US" altLang="zh-CN" sz="2400" dirty="0"/>
          </a:p>
          <a:p>
            <a:pPr lvl="0"/>
            <a:endParaRPr lang="zh-CN" altLang="zh-CN" sz="2400" dirty="0"/>
          </a:p>
          <a:p>
            <a:r>
              <a:rPr lang="zh-CN" altLang="zh-CN" sz="2400" dirty="0"/>
              <a:t>开发者：陈昱熹 马宇轩 王敏</a:t>
            </a:r>
            <a:endParaRPr lang="en-US" altLang="zh-CN" sz="2400" dirty="0"/>
          </a:p>
          <a:p>
            <a:endParaRPr lang="zh-CN" altLang="zh-CN" sz="2400" dirty="0"/>
          </a:p>
          <a:p>
            <a:r>
              <a:rPr lang="zh-CN" altLang="zh-CN" sz="2400" dirty="0"/>
              <a:t>用户：城市学院广大师生</a:t>
            </a:r>
            <a:endParaRPr lang="en-US" altLang="zh-CN" sz="2400" dirty="0"/>
          </a:p>
          <a:p>
            <a:endParaRPr lang="zh-CN" altLang="zh-CN" sz="2400" dirty="0"/>
          </a:p>
          <a:p>
            <a:r>
              <a:rPr lang="zh-CN" altLang="zh-CN" sz="2400" dirty="0"/>
              <a:t>实现该软件的计算中心或计算机网络：</a:t>
            </a:r>
            <a:endParaRPr lang="en-US" altLang="zh-CN" sz="2400" dirty="0"/>
          </a:p>
          <a:p>
            <a:r>
              <a:rPr lang="en-US" altLang="zh-CN" sz="2400" dirty="0"/>
              <a:t>	</a:t>
            </a:r>
            <a:r>
              <a:rPr lang="zh-CN" altLang="zh-CN" sz="2400" dirty="0"/>
              <a:t>城市学院网络、个人网络；该软件是一个独立的</a:t>
            </a:r>
            <a:endParaRPr lang="en-US" altLang="zh-CN" sz="2400" dirty="0"/>
          </a:p>
          <a:p>
            <a:r>
              <a:rPr lang="zh-CN" altLang="zh-CN" sz="2400" dirty="0"/>
              <a:t>软件系统，暂不考虑与其他系统的连接关系；</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97FF818D-FEE1-489B-A690-9E71BCFF5ED3}"/>
              </a:ext>
            </a:extLst>
          </p:cNvPr>
          <p:cNvSpPr txBox="1"/>
          <p:nvPr/>
        </p:nvSpPr>
        <p:spPr>
          <a:xfrm>
            <a:off x="286060" y="68262"/>
            <a:ext cx="1415772" cy="584775"/>
          </a:xfrm>
          <a:prstGeom prst="rect">
            <a:avLst/>
          </a:prstGeom>
          <a:noFill/>
        </p:spPr>
        <p:txBody>
          <a:bodyPr wrap="none" rtlCol="0">
            <a:spAutoFit/>
          </a:bodyPr>
          <a:lstStyle/>
          <a:p>
            <a:r>
              <a:rPr lang="zh-CN" altLang="en-US" sz="3200" b="1" dirty="0"/>
              <a:t>背景：</a:t>
            </a:r>
          </a:p>
        </p:txBody>
      </p:sp>
    </p:spTree>
    <p:extLst>
      <p:ext uri="{BB962C8B-B14F-4D97-AF65-F5344CB8AC3E}">
        <p14:creationId xmlns:p14="http://schemas.microsoft.com/office/powerpoint/2010/main" val="3866828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randombar(horizontal)">
                                      <p:cBhvr>
                                        <p:cTn id="7" dur="500"/>
                                        <p:tgtEl>
                                          <p:spTgt spid="235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randombar(horizontal)">
                                      <p:cBhvr>
                                        <p:cTn id="10" dur="500"/>
                                        <p:tgtEl>
                                          <p:spTgt spid="2355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randombar(horizontal)">
                                      <p:cBhvr>
                                        <p:cTn id="13" dur="500"/>
                                        <p:tgtEl>
                                          <p:spTgt spid="225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535"/>
                                        </p:tgtEl>
                                        <p:attrNameLst>
                                          <p:attrName>style.visibility</p:attrName>
                                        </p:attrNameLst>
                                      </p:cBhvr>
                                      <p:to>
                                        <p:strVal val="visible"/>
                                      </p:to>
                                    </p:set>
                                    <p:animEffect transition="in" filter="randombar(horizontal)">
                                      <p:cBhvr>
                                        <p:cTn id="16" dur="500"/>
                                        <p:tgtEl>
                                          <p:spTgt spid="2253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562"/>
                                        </p:tgtEl>
                                        <p:attrNameLst>
                                          <p:attrName>style.visibility</p:attrName>
                                        </p:attrNameLst>
                                      </p:cBhvr>
                                      <p:to>
                                        <p:strVal val="visible"/>
                                      </p:to>
                                    </p:set>
                                    <p:animEffect transition="in" filter="randombar(horizontal)">
                                      <p:cBhvr>
                                        <p:cTn id="19" dur="500"/>
                                        <p:tgtEl>
                                          <p:spTgt spid="2356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539"/>
                                        </p:tgtEl>
                                        <p:attrNameLst>
                                          <p:attrName>style.visibility</p:attrName>
                                        </p:attrNameLst>
                                      </p:cBhvr>
                                      <p:to>
                                        <p:strVal val="visible"/>
                                      </p:to>
                                    </p:set>
                                    <p:animEffect transition="in" filter="randombar(horizontal)">
                                      <p:cBhvr>
                                        <p:cTn id="22" dur="500"/>
                                        <p:tgtEl>
                                          <p:spTgt spid="2253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P spid="23557" grpId="0" animBg="1"/>
      <p:bldP spid="22534" grpId="0" animBg="1"/>
      <p:bldP spid="22535" grpId="0" animBg="1"/>
      <p:bldP spid="23562" grpId="0" animBg="1"/>
      <p:bldP spid="22539"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3"/>
          <p:cNvSpPr txBox="1">
            <a:spLocks noChangeArrowheads="1"/>
          </p:cNvSpPr>
          <p:nvPr/>
        </p:nvSpPr>
        <p:spPr bwMode="auto">
          <a:xfrm>
            <a:off x="331186" y="393483"/>
            <a:ext cx="3146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zh-CN" sz="3200" b="1" dirty="0"/>
              <a:t>项目背景</a:t>
            </a:r>
            <a:r>
              <a:rPr lang="zh-CN" altLang="en-US" sz="3200" b="1" dirty="0">
                <a:solidFill>
                  <a:srgbClr val="262626"/>
                </a:solidFill>
                <a:latin typeface="微软雅黑" pitchFamily="34" charset="-122"/>
                <a:ea typeface="微软雅黑" pitchFamily="34" charset="-122"/>
              </a:rPr>
              <a:t>：</a:t>
            </a:r>
          </a:p>
        </p:txBody>
      </p:sp>
      <p:sp>
        <p:nvSpPr>
          <p:cNvPr id="23555" name="六边形 2"/>
          <p:cNvSpPr>
            <a:spLocks noChangeArrowheads="1"/>
          </p:cNvSpPr>
          <p:nvPr/>
        </p:nvSpPr>
        <p:spPr bwMode="auto">
          <a:xfrm rot="5400000">
            <a:off x="9640091" y="4850606"/>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3557" name="六边形 5"/>
          <p:cNvSpPr>
            <a:spLocks noChangeArrowheads="1"/>
          </p:cNvSpPr>
          <p:nvPr/>
        </p:nvSpPr>
        <p:spPr bwMode="auto">
          <a:xfrm rot="5400000">
            <a:off x="6836566" y="1439067"/>
            <a:ext cx="1100139" cy="949325"/>
          </a:xfrm>
          <a:prstGeom prst="hexagon">
            <a:avLst>
              <a:gd name="adj" fmla="val 24975"/>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4" name="任意多边形 6"/>
          <p:cNvSpPr>
            <a:spLocks/>
          </p:cNvSpPr>
          <p:nvPr/>
        </p:nvSpPr>
        <p:spPr bwMode="auto">
          <a:xfrm rot="5400000">
            <a:off x="-446085" y="4086227"/>
            <a:ext cx="1908175" cy="758825"/>
          </a:xfrm>
          <a:custGeom>
            <a:avLst/>
            <a:gdLst>
              <a:gd name="T0" fmla="*/ 0 w 1909197"/>
              <a:gd name="T1" fmla="*/ 758366 h 758978"/>
              <a:gd name="T2" fmla="*/ 378677 w 1909197"/>
              <a:gd name="T3" fmla="*/ 0 h 758978"/>
              <a:gd name="T4" fmla="*/ 1526435 w 1909197"/>
              <a:gd name="T5" fmla="*/ 0 h 758978"/>
              <a:gd name="T6" fmla="*/ 1905113 w 1909197"/>
              <a:gd name="T7" fmla="*/ 758366 h 758978"/>
              <a:gd name="T8" fmla="*/ 0 w 1909197"/>
              <a:gd name="T9" fmla="*/ 758366 h 7589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9197" h="758978">
                <a:moveTo>
                  <a:pt x="0" y="758978"/>
                </a:moveTo>
                <a:lnTo>
                  <a:pt x="379489" y="0"/>
                </a:lnTo>
                <a:lnTo>
                  <a:pt x="1529708" y="0"/>
                </a:lnTo>
                <a:lnTo>
                  <a:pt x="1909197" y="758978"/>
                </a:lnTo>
                <a:lnTo>
                  <a:pt x="0" y="758978"/>
                </a:lnTo>
                <a:close/>
              </a:path>
            </a:pathLst>
          </a:custGeom>
          <a:solidFill>
            <a:srgbClr val="404040">
              <a:alpha val="67842"/>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2535" name="任意多边形 7"/>
          <p:cNvSpPr>
            <a:spLocks/>
          </p:cNvSpPr>
          <p:nvPr/>
        </p:nvSpPr>
        <p:spPr bwMode="auto">
          <a:xfrm rot="5400000">
            <a:off x="-330200" y="3446465"/>
            <a:ext cx="790575" cy="130175"/>
          </a:xfrm>
          <a:custGeom>
            <a:avLst/>
            <a:gdLst>
              <a:gd name="T0" fmla="*/ 0 w 790155"/>
              <a:gd name="T1" fmla="*/ 130701 h 130000"/>
              <a:gd name="T2" fmla="*/ 65140 w 790155"/>
              <a:gd name="T3" fmla="*/ 0 h 130000"/>
              <a:gd name="T4" fmla="*/ 726698 w 790155"/>
              <a:gd name="T5" fmla="*/ 0 h 130000"/>
              <a:gd name="T6" fmla="*/ 791836 w 790155"/>
              <a:gd name="T7" fmla="*/ 130701 h 130000"/>
              <a:gd name="T8" fmla="*/ 0 w 790155"/>
              <a:gd name="T9" fmla="*/ 130701 h 13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0155" h="130000">
                <a:moveTo>
                  <a:pt x="0" y="130000"/>
                </a:moveTo>
                <a:lnTo>
                  <a:pt x="65000" y="0"/>
                </a:lnTo>
                <a:lnTo>
                  <a:pt x="725155" y="0"/>
                </a:lnTo>
                <a:lnTo>
                  <a:pt x="790155" y="130000"/>
                </a:lnTo>
                <a:lnTo>
                  <a:pt x="0" y="130000"/>
                </a:lnTo>
                <a:close/>
              </a:path>
            </a:pathLst>
          </a:custGeom>
          <a:solidFill>
            <a:srgbClr val="C20009">
              <a:alpha val="7411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3562" name="六边形 10"/>
          <p:cNvSpPr>
            <a:spLocks noChangeArrowheads="1"/>
          </p:cNvSpPr>
          <p:nvPr/>
        </p:nvSpPr>
        <p:spPr bwMode="auto">
          <a:xfrm rot="5400000">
            <a:off x="11088686" y="3346448"/>
            <a:ext cx="539751" cy="466725"/>
          </a:xfrm>
          <a:prstGeom prst="hexagon">
            <a:avLst>
              <a:gd name="adj" fmla="val 24923"/>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9" name="六边形 11"/>
          <p:cNvSpPr>
            <a:spLocks noChangeArrowheads="1"/>
          </p:cNvSpPr>
          <p:nvPr/>
        </p:nvSpPr>
        <p:spPr bwMode="auto">
          <a:xfrm rot="5400000">
            <a:off x="11714954" y="3326605"/>
            <a:ext cx="269875" cy="233363"/>
          </a:xfrm>
          <a:prstGeom prst="hexagon">
            <a:avLst>
              <a:gd name="adj" fmla="val 24923"/>
              <a:gd name="vf" fmla="val 115470"/>
            </a:avLst>
          </a:prstGeom>
          <a:solidFill>
            <a:srgbClr val="7F7F7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4" name="任意多边形 4">
            <a:extLst>
              <a:ext uri="{FF2B5EF4-FFF2-40B4-BE49-F238E27FC236}">
                <a16:creationId xmlns:a16="http://schemas.microsoft.com/office/drawing/2014/main" id="{39347443-0664-44EE-94BF-3C3D6F880FAD}"/>
              </a:ext>
            </a:extLst>
          </p:cNvPr>
          <p:cNvSpPr>
            <a:spLocks/>
          </p:cNvSpPr>
          <p:nvPr/>
        </p:nvSpPr>
        <p:spPr bwMode="auto">
          <a:xfrm rot="5400000">
            <a:off x="9354341" y="-324644"/>
            <a:ext cx="2360613" cy="3146425"/>
          </a:xfrm>
          <a:custGeom>
            <a:avLst/>
            <a:gdLst>
              <a:gd name="T0" fmla="*/ 0 w 2361069"/>
              <a:gd name="T1" fmla="*/ 3142773 h 3147643"/>
              <a:gd name="T2" fmla="*/ 0 w 2361069"/>
              <a:gd name="T3" fmla="*/ 0 h 3147643"/>
              <a:gd name="T4" fmla="*/ 1572942 w 2361069"/>
              <a:gd name="T5" fmla="*/ 0 h 3147643"/>
              <a:gd name="T6" fmla="*/ 2359245 w 2361069"/>
              <a:gd name="T7" fmla="*/ 1571387 h 3147643"/>
              <a:gd name="T8" fmla="*/ 1572942 w 2361069"/>
              <a:gd name="T9" fmla="*/ 3142773 h 3147643"/>
              <a:gd name="T10" fmla="*/ 0 w 2361069"/>
              <a:gd name="T11" fmla="*/ 3142773 h 31476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61069" h="3147643">
                <a:moveTo>
                  <a:pt x="0" y="3147643"/>
                </a:moveTo>
                <a:lnTo>
                  <a:pt x="0" y="0"/>
                </a:lnTo>
                <a:lnTo>
                  <a:pt x="1574158" y="0"/>
                </a:lnTo>
                <a:lnTo>
                  <a:pt x="2361069" y="1573822"/>
                </a:lnTo>
                <a:lnTo>
                  <a:pt x="1574158" y="3147643"/>
                </a:lnTo>
                <a:lnTo>
                  <a:pt x="0" y="314764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5" name="六边形 8">
            <a:extLst>
              <a:ext uri="{FF2B5EF4-FFF2-40B4-BE49-F238E27FC236}">
                <a16:creationId xmlns:a16="http://schemas.microsoft.com/office/drawing/2014/main" id="{63A74126-03BE-40AC-B8D9-1B389AA54E8C}"/>
              </a:ext>
            </a:extLst>
          </p:cNvPr>
          <p:cNvSpPr>
            <a:spLocks noChangeArrowheads="1"/>
          </p:cNvSpPr>
          <p:nvPr/>
        </p:nvSpPr>
        <p:spPr bwMode="auto">
          <a:xfrm rot="5400000">
            <a:off x="10552111" y="2308224"/>
            <a:ext cx="1116012" cy="963613"/>
          </a:xfrm>
          <a:prstGeom prst="hexagon">
            <a:avLst>
              <a:gd name="adj" fmla="val 24959"/>
              <a:gd name="vf" fmla="val 115470"/>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16" name="图片 9">
            <a:extLst>
              <a:ext uri="{FF2B5EF4-FFF2-40B4-BE49-F238E27FC236}">
                <a16:creationId xmlns:a16="http://schemas.microsoft.com/office/drawing/2014/main" id="{F6D30E41-A96D-4AD6-9D69-BF47A4453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7" y="1752599"/>
            <a:ext cx="3144837" cy="365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4A1AFEA2-4984-40E8-A72C-B8B97AAFE81F}"/>
              </a:ext>
            </a:extLst>
          </p:cNvPr>
          <p:cNvPicPr>
            <a:picLocks noChangeAspect="1"/>
          </p:cNvPicPr>
          <p:nvPr/>
        </p:nvPicPr>
        <p:blipFill>
          <a:blip r:embed="rId3"/>
          <a:stretch>
            <a:fillRect/>
          </a:stretch>
        </p:blipFill>
        <p:spPr>
          <a:xfrm>
            <a:off x="7577112" y="1245778"/>
            <a:ext cx="3477444" cy="3477444"/>
          </a:xfrm>
          <a:prstGeom prst="rect">
            <a:avLst/>
          </a:prstGeom>
          <a:ln w="57150">
            <a:solidFill>
              <a:schemeClr val="tx1"/>
            </a:solidFill>
          </a:ln>
        </p:spPr>
      </p:pic>
      <p:sp>
        <p:nvSpPr>
          <p:cNvPr id="2" name="矩形 1">
            <a:extLst>
              <a:ext uri="{FF2B5EF4-FFF2-40B4-BE49-F238E27FC236}">
                <a16:creationId xmlns:a16="http://schemas.microsoft.com/office/drawing/2014/main" id="{66F7CBF3-A1FF-4717-B650-F1F98F84C6FA}"/>
              </a:ext>
            </a:extLst>
          </p:cNvPr>
          <p:cNvSpPr/>
          <p:nvPr/>
        </p:nvSpPr>
        <p:spPr>
          <a:xfrm>
            <a:off x="887415" y="1438273"/>
            <a:ext cx="6096000" cy="2677656"/>
          </a:xfrm>
          <a:prstGeom prst="rect">
            <a:avLst/>
          </a:prstGeom>
        </p:spPr>
        <p:txBody>
          <a:bodyPr>
            <a:spAutoFit/>
          </a:bodyPr>
          <a:lstStyle/>
          <a:p>
            <a:r>
              <a:rPr lang="en-US" altLang="zh-CN" b="1" dirty="0"/>
              <a:t>  </a:t>
            </a:r>
            <a:r>
              <a:rPr lang="en-US" altLang="zh-CN" sz="2400" b="1" dirty="0"/>
              <a:t>       </a:t>
            </a:r>
            <a:r>
              <a:rPr lang="zh-CN" altLang="zh-CN" sz="2400" b="1" dirty="0"/>
              <a:t>该项目开发的软件为基于微信小程序的校内图书交易和共享的平台</a:t>
            </a:r>
            <a:r>
              <a:rPr lang="en-US" altLang="zh-CN" sz="2400" b="1" dirty="0"/>
              <a:t>——</a:t>
            </a:r>
            <a:r>
              <a:rPr lang="zh-CN" altLang="zh-CN" sz="2400" b="1" dirty="0"/>
              <a:t>书来书往。该项目的任务提出者是项目小组组长陈昱熹，开发者为本项目小组全体，是为有闲置书籍转手、出售或有借阅、购买书籍需求的广大师生提供的一个小平台。该软件设计完成后可用于浙江大学城市学院等教育单位。</a:t>
            </a:r>
          </a:p>
        </p:txBody>
      </p:sp>
    </p:spTree>
    <p:extLst>
      <p:ext uri="{BB962C8B-B14F-4D97-AF65-F5344CB8AC3E}">
        <p14:creationId xmlns:p14="http://schemas.microsoft.com/office/powerpoint/2010/main" val="2014606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randombar(horizontal)">
                                      <p:cBhvr>
                                        <p:cTn id="7" dur="500"/>
                                        <p:tgtEl>
                                          <p:spTgt spid="235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randombar(horizontal)">
                                      <p:cBhvr>
                                        <p:cTn id="10" dur="500"/>
                                        <p:tgtEl>
                                          <p:spTgt spid="2355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randombar(horizontal)">
                                      <p:cBhvr>
                                        <p:cTn id="13" dur="500"/>
                                        <p:tgtEl>
                                          <p:spTgt spid="225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535"/>
                                        </p:tgtEl>
                                        <p:attrNameLst>
                                          <p:attrName>style.visibility</p:attrName>
                                        </p:attrNameLst>
                                      </p:cBhvr>
                                      <p:to>
                                        <p:strVal val="visible"/>
                                      </p:to>
                                    </p:set>
                                    <p:animEffect transition="in" filter="randombar(horizontal)">
                                      <p:cBhvr>
                                        <p:cTn id="16" dur="500"/>
                                        <p:tgtEl>
                                          <p:spTgt spid="2253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562"/>
                                        </p:tgtEl>
                                        <p:attrNameLst>
                                          <p:attrName>style.visibility</p:attrName>
                                        </p:attrNameLst>
                                      </p:cBhvr>
                                      <p:to>
                                        <p:strVal val="visible"/>
                                      </p:to>
                                    </p:set>
                                    <p:animEffect transition="in" filter="randombar(horizontal)">
                                      <p:cBhvr>
                                        <p:cTn id="19" dur="500"/>
                                        <p:tgtEl>
                                          <p:spTgt spid="2356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539"/>
                                        </p:tgtEl>
                                        <p:attrNameLst>
                                          <p:attrName>style.visibility</p:attrName>
                                        </p:attrNameLst>
                                      </p:cBhvr>
                                      <p:to>
                                        <p:strVal val="visible"/>
                                      </p:to>
                                    </p:set>
                                    <p:animEffect transition="in" filter="randombar(horizontal)">
                                      <p:cBhvr>
                                        <p:cTn id="22" dur="500"/>
                                        <p:tgtEl>
                                          <p:spTgt spid="2253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randombar(horizontal)">
                                      <p:cBhvr>
                                        <p:cTn id="28" dur="500"/>
                                        <p:tgtEl>
                                          <p:spTgt spid="15"/>
                                        </p:tgtEl>
                                      </p:cBhvr>
                                    </p:animEffect>
                                  </p:childTnLst>
                                </p:cTn>
                              </p:par>
                              <p:par>
                                <p:cTn id="29" presetID="14"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P spid="23557" grpId="0" animBg="1"/>
      <p:bldP spid="22534" grpId="0" animBg="1"/>
      <p:bldP spid="22535" grpId="0" animBg="1"/>
      <p:bldP spid="23562" grpId="0" animBg="1"/>
      <p:bldP spid="22539"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3B14DC1D-6C2E-4FB9-9F5A-33248C930C8C}"/>
              </a:ext>
            </a:extLst>
          </p:cNvPr>
          <p:cNvSpPr/>
          <p:nvPr/>
        </p:nvSpPr>
        <p:spPr>
          <a:xfrm>
            <a:off x="702024" y="1310089"/>
            <a:ext cx="10789920" cy="3970318"/>
          </a:xfrm>
          <a:prstGeom prst="rect">
            <a:avLst/>
          </a:prstGeom>
        </p:spPr>
        <p:txBody>
          <a:bodyPr wrap="square">
            <a:spAutoFit/>
          </a:bodyPr>
          <a:lstStyle/>
          <a:p>
            <a:r>
              <a:rPr lang="en-US" altLang="zh-CN" dirty="0"/>
              <a:t>HTML(</a:t>
            </a:r>
            <a:r>
              <a:rPr lang="en-US" altLang="zh-CN" dirty="0" err="1"/>
              <a:t>HyperText</a:t>
            </a:r>
            <a:r>
              <a:rPr lang="en-US" altLang="zh-CN" dirty="0"/>
              <a:t> Markup Language)</a:t>
            </a:r>
            <a:r>
              <a:rPr lang="zh-CN" altLang="zh-CN" dirty="0"/>
              <a:t>，超文本标记语言，是一种用于创建网页的标准标记语言。可以使用</a:t>
            </a:r>
            <a:r>
              <a:rPr lang="en-US" altLang="zh-CN" dirty="0"/>
              <a:t> HTML </a:t>
            </a:r>
            <a:r>
              <a:rPr lang="zh-CN" altLang="zh-CN" dirty="0"/>
              <a:t>来建立自己的</a:t>
            </a:r>
            <a:r>
              <a:rPr lang="en-US" altLang="zh-CN" dirty="0"/>
              <a:t> WEB </a:t>
            </a:r>
            <a:r>
              <a:rPr lang="zh-CN" altLang="zh-CN" dirty="0"/>
              <a:t>站点，</a:t>
            </a:r>
            <a:r>
              <a:rPr lang="en-US" altLang="zh-CN" dirty="0"/>
              <a:t>HTML </a:t>
            </a:r>
            <a:r>
              <a:rPr lang="zh-CN" altLang="zh-CN" dirty="0"/>
              <a:t>运行在浏览器上，由浏览器来解析。</a:t>
            </a:r>
          </a:p>
          <a:p>
            <a:r>
              <a:rPr lang="en-US" altLang="zh-CN" dirty="0"/>
              <a:t>CSS(Cascading Style Sheets)</a:t>
            </a:r>
            <a:r>
              <a:rPr lang="zh-CN" altLang="zh-CN" dirty="0"/>
              <a:t>，中文称为「串联样式表」，能让我们更精确的控制网页版面的文字、背景、字型等</a:t>
            </a:r>
            <a:r>
              <a:rPr lang="en-US" altLang="zh-CN" dirty="0"/>
              <a:t>.</a:t>
            </a:r>
            <a:r>
              <a:rPr lang="zh-CN" altLang="zh-CN" dirty="0"/>
              <a:t>它能让我们只修正一个</a:t>
            </a:r>
            <a:r>
              <a:rPr lang="en-US" altLang="zh-CN" dirty="0" err="1"/>
              <a:t>css</a:t>
            </a:r>
            <a:r>
              <a:rPr lang="zh-CN" altLang="zh-CN" dirty="0"/>
              <a:t>文件，便可同时更新众多的网页版面外观及格式，还可以使</a:t>
            </a:r>
            <a:r>
              <a:rPr lang="en-US" altLang="zh-CN" dirty="0"/>
              <a:t>html</a:t>
            </a:r>
            <a:r>
              <a:rPr lang="zh-CN" altLang="zh-CN" dirty="0"/>
              <a:t>的文件内码更精简，缩小档案下载的速度。</a:t>
            </a:r>
          </a:p>
          <a:p>
            <a:r>
              <a:rPr lang="en-US" altLang="zh-CN" dirty="0"/>
              <a:t>JS: </a:t>
            </a:r>
            <a:r>
              <a:rPr lang="zh-CN" altLang="zh-CN" dirty="0"/>
              <a:t>是</a:t>
            </a:r>
            <a:r>
              <a:rPr lang="en-US" altLang="zh-CN" dirty="0" err="1"/>
              <a:t>Javascript</a:t>
            </a:r>
            <a:r>
              <a:rPr lang="zh-CN" altLang="zh-CN" dirty="0"/>
              <a:t>的缩写形式，而</a:t>
            </a:r>
            <a:r>
              <a:rPr lang="en-US" altLang="zh-CN" dirty="0" err="1"/>
              <a:t>Javascript</a:t>
            </a:r>
            <a:r>
              <a:rPr lang="zh-CN" altLang="zh-CN" dirty="0"/>
              <a:t>是一种基于对象和事件驱动并且具有相对安全性的客户端脚本语言。它在</a:t>
            </a:r>
            <a:r>
              <a:rPr lang="en-US" altLang="zh-CN" dirty="0"/>
              <a:t>Web</a:t>
            </a:r>
            <a:r>
              <a:rPr lang="zh-CN" altLang="zh-CN" dirty="0"/>
              <a:t>开发中</a:t>
            </a:r>
            <a:r>
              <a:rPr lang="en-US" altLang="zh-CN" dirty="0"/>
              <a:t>JS</a:t>
            </a:r>
            <a:r>
              <a:rPr lang="zh-CN" altLang="zh-CN" dirty="0"/>
              <a:t>占据着举足轻重的地位，所有交互、逻辑层的代码都应该由它来实现。</a:t>
            </a:r>
          </a:p>
          <a:p>
            <a:r>
              <a:rPr lang="en-US" altLang="zh-CN" dirty="0"/>
              <a:t>WXML(</a:t>
            </a:r>
            <a:r>
              <a:rPr lang="en-US" altLang="zh-CN" dirty="0" err="1"/>
              <a:t>WeiXin</a:t>
            </a:r>
            <a:r>
              <a:rPr lang="en-US" altLang="zh-CN" dirty="0"/>
              <a:t> Markup Language)</a:t>
            </a:r>
            <a:r>
              <a:rPr lang="zh-CN" altLang="zh-CN" dirty="0"/>
              <a:t>是框架设计的一套标签语言，结合</a:t>
            </a:r>
            <a:r>
              <a:rPr lang="en-US" altLang="zh-CN" dirty="0" err="1">
                <a:hlinkClick r:id="rId2"/>
              </a:rPr>
              <a:t>基础组件</a:t>
            </a:r>
            <a:r>
              <a:rPr lang="zh-CN" altLang="zh-CN" dirty="0"/>
              <a:t>、</a:t>
            </a:r>
            <a:r>
              <a:rPr lang="en-US" altLang="zh-CN" dirty="0" err="1">
                <a:hlinkClick r:id="rId3"/>
              </a:rPr>
              <a:t>事件系统</a:t>
            </a:r>
            <a:r>
              <a:rPr lang="zh-CN" altLang="zh-CN" dirty="0"/>
              <a:t>，可以构建出页面的结构。</a:t>
            </a:r>
          </a:p>
          <a:p>
            <a:r>
              <a:rPr lang="en-US" altLang="zh-CN" dirty="0"/>
              <a:t>WXS</a:t>
            </a:r>
            <a:r>
              <a:rPr lang="zh-CN" altLang="zh-CN" dirty="0"/>
              <a:t>（</a:t>
            </a:r>
            <a:r>
              <a:rPr lang="en-US" altLang="zh-CN" dirty="0" err="1"/>
              <a:t>WeiXin</a:t>
            </a:r>
            <a:r>
              <a:rPr lang="en-US" altLang="zh-CN" dirty="0"/>
              <a:t> Script</a:t>
            </a:r>
            <a:r>
              <a:rPr lang="zh-CN" altLang="zh-CN" dirty="0"/>
              <a:t>）是小程序的一套脚本语言，结合</a:t>
            </a:r>
            <a:r>
              <a:rPr lang="en-US" altLang="zh-CN" dirty="0"/>
              <a:t> WXML</a:t>
            </a:r>
            <a:r>
              <a:rPr lang="zh-CN" altLang="zh-CN" dirty="0"/>
              <a:t>，可以构建出页面的结构。</a:t>
            </a:r>
          </a:p>
          <a:p>
            <a:r>
              <a:rPr lang="en-US" altLang="zh-CN" dirty="0"/>
              <a:t>WXSS(</a:t>
            </a:r>
            <a:r>
              <a:rPr lang="en-US" altLang="zh-CN" dirty="0" err="1"/>
              <a:t>WeiXin</a:t>
            </a:r>
            <a:r>
              <a:rPr lang="en-US" altLang="zh-CN" dirty="0"/>
              <a:t> Style Sheets)</a:t>
            </a:r>
            <a:r>
              <a:rPr lang="zh-CN" altLang="zh-CN" dirty="0"/>
              <a:t>是一套样式语言，用于描述</a:t>
            </a:r>
            <a:r>
              <a:rPr lang="en-US" altLang="zh-CN" dirty="0"/>
              <a:t>WXML</a:t>
            </a:r>
            <a:r>
              <a:rPr lang="zh-CN" altLang="zh-CN" dirty="0"/>
              <a:t>的组件样式。</a:t>
            </a:r>
            <a:r>
              <a:rPr lang="en-US" altLang="zh-CN" dirty="0"/>
              <a:t>	WXSS</a:t>
            </a:r>
            <a:r>
              <a:rPr lang="zh-CN" altLang="zh-CN" dirty="0"/>
              <a:t>用来决定</a:t>
            </a:r>
            <a:r>
              <a:rPr lang="en-US" altLang="zh-CN" dirty="0">
                <a:hlinkClick r:id="rId4"/>
              </a:rPr>
              <a:t>WXML</a:t>
            </a:r>
            <a:r>
              <a:rPr lang="zh-CN" altLang="zh-CN" dirty="0"/>
              <a:t>的组件应该怎么显示。</a:t>
            </a:r>
          </a:p>
          <a:p>
            <a:r>
              <a:rPr lang="en-US" altLang="zh-CN" dirty="0"/>
              <a:t>“MINA”</a:t>
            </a:r>
            <a:r>
              <a:rPr lang="zh-CN" altLang="zh-CN" dirty="0"/>
              <a:t>框架，</a:t>
            </a:r>
            <a:r>
              <a:rPr lang="en-US" altLang="zh-CN" dirty="0"/>
              <a:t>Apache Mina Server </a:t>
            </a:r>
            <a:r>
              <a:rPr lang="zh-CN" altLang="zh-CN" dirty="0"/>
              <a:t>是一个网络</a:t>
            </a:r>
            <a:r>
              <a:rPr lang="zh-CN" altLang="zh-CN" dirty="0">
                <a:solidFill>
                  <a:schemeClr val="bg2"/>
                </a:solidFill>
              </a:rPr>
              <a:t>通信应用框架，也就是说，它主要是对基于</a:t>
            </a:r>
            <a:r>
              <a:rPr lang="en-US" altLang="zh-CN" dirty="0">
                <a:solidFill>
                  <a:schemeClr val="bg2"/>
                </a:solidFill>
              </a:rPr>
              <a:t>TCP/IP</a:t>
            </a:r>
            <a:r>
              <a:rPr lang="zh-CN" altLang="zh-CN" dirty="0">
                <a:solidFill>
                  <a:schemeClr val="bg2"/>
                </a:solidFill>
              </a:rPr>
              <a:t>、</a:t>
            </a:r>
            <a:r>
              <a:rPr lang="en-US" altLang="zh-CN" dirty="0">
                <a:solidFill>
                  <a:schemeClr val="bg2"/>
                </a:solidFill>
              </a:rPr>
              <a:t>UDP</a:t>
            </a:r>
            <a:r>
              <a:rPr lang="en-US" altLang="zh-CN" dirty="0"/>
              <a:t>/IP</a:t>
            </a:r>
            <a:r>
              <a:rPr lang="zh-CN" altLang="zh-CN" dirty="0"/>
              <a:t>协议栈的通信框架</a:t>
            </a:r>
          </a:p>
        </p:txBody>
      </p:sp>
      <p:sp>
        <p:nvSpPr>
          <p:cNvPr id="3" name="矩形 2">
            <a:extLst>
              <a:ext uri="{FF2B5EF4-FFF2-40B4-BE49-F238E27FC236}">
                <a16:creationId xmlns:a16="http://schemas.microsoft.com/office/drawing/2014/main" id="{A03BA909-6019-47D0-83C9-B2D92198E24C}"/>
              </a:ext>
            </a:extLst>
          </p:cNvPr>
          <p:cNvSpPr/>
          <p:nvPr/>
        </p:nvSpPr>
        <p:spPr>
          <a:xfrm>
            <a:off x="440070" y="493799"/>
            <a:ext cx="1026243" cy="729367"/>
          </a:xfrm>
          <a:prstGeom prst="rect">
            <a:avLst/>
          </a:prstGeom>
        </p:spPr>
        <p:txBody>
          <a:bodyPr wrap="none">
            <a:spAutoFit/>
          </a:bodyPr>
          <a:lstStyle/>
          <a:p>
            <a:pPr algn="just">
              <a:lnSpc>
                <a:spcPct val="173000"/>
              </a:lnSpc>
              <a:spcBef>
                <a:spcPts val="1300"/>
              </a:spcBef>
              <a:spcAft>
                <a:spcPts val="1300"/>
              </a:spcAft>
            </a:pPr>
            <a:r>
              <a:rPr lang="zh-CN" altLang="en-US" sz="2800" b="1" kern="100" dirty="0">
                <a:latin typeface="Arial" panose="020B0604020202020204" pitchFamily="34" charset="0"/>
                <a:ea typeface="黑体" panose="02010609060101010101" pitchFamily="49" charset="-122"/>
                <a:cs typeface="Times New Roman" panose="02020603050405020304" pitchFamily="18" charset="0"/>
              </a:rPr>
              <a:t>定义</a:t>
            </a:r>
            <a:r>
              <a:rPr lang="en-US" altLang="zh-CN" sz="2800" b="1" kern="100" dirty="0">
                <a:latin typeface="Arial" panose="020B0604020202020204" pitchFamily="34" charset="0"/>
                <a:ea typeface="黑体" panose="02010609060101010101" pitchFamily="49" charset="-122"/>
                <a:cs typeface="Times New Roman" panose="02020603050405020304" pitchFamily="18" charset="0"/>
              </a:rPr>
              <a:t>:</a:t>
            </a:r>
            <a:endParaRPr lang="zh-CN" altLang="zh-CN" sz="2800" b="1" kern="100" dirty="0">
              <a:latin typeface="Arial" panose="020B0604020202020204" pitchFamily="34"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3997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3" name="矩形 2">
            <a:extLst>
              <a:ext uri="{FF2B5EF4-FFF2-40B4-BE49-F238E27FC236}">
                <a16:creationId xmlns:a16="http://schemas.microsoft.com/office/drawing/2014/main" id="{352DCD1A-EB9B-4BAB-B6AA-B031358AFD43}"/>
              </a:ext>
            </a:extLst>
          </p:cNvPr>
          <p:cNvSpPr/>
          <p:nvPr/>
        </p:nvSpPr>
        <p:spPr>
          <a:xfrm>
            <a:off x="2233806" y="1680870"/>
            <a:ext cx="4115963" cy="1336969"/>
          </a:xfrm>
          <a:prstGeom prst="rect">
            <a:avLst/>
          </a:prstGeom>
        </p:spPr>
        <p:txBody>
          <a:bodyPr wrap="square">
            <a:spAutoFit/>
          </a:bodyPr>
          <a:lstStyle/>
          <a:p>
            <a:pPr algn="just">
              <a:lnSpc>
                <a:spcPct val="240000"/>
              </a:lnSpc>
              <a:spcBef>
                <a:spcPts val="1700"/>
              </a:spcBef>
              <a:spcAft>
                <a:spcPts val="1650"/>
              </a:spcAft>
            </a:pPr>
            <a:r>
              <a:rPr lang="zh-CN" altLang="zh-CN" sz="4000" b="1" dirty="0"/>
              <a:t>任务概述</a:t>
            </a:r>
            <a:endParaRPr lang="zh-CN" altLang="zh-CN" sz="6000" b="1" kern="22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2062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0081FD73-BB96-41F9-813F-302C44835D32}"/>
              </a:ext>
            </a:extLst>
          </p:cNvPr>
          <p:cNvSpPr/>
          <p:nvPr/>
        </p:nvSpPr>
        <p:spPr>
          <a:xfrm>
            <a:off x="483747" y="365817"/>
            <a:ext cx="11019994" cy="5965607"/>
          </a:xfrm>
          <a:prstGeom prst="rect">
            <a:avLst/>
          </a:prstGeom>
        </p:spPr>
        <p:txBody>
          <a:bodyPr wrap="square">
            <a:spAutoFit/>
          </a:bodyPr>
          <a:lstStyle/>
          <a:p>
            <a:pPr algn="just">
              <a:lnSpc>
                <a:spcPct val="150000"/>
              </a:lnSpc>
              <a:spcBef>
                <a:spcPts val="1300"/>
              </a:spcBef>
              <a:spcAft>
                <a:spcPts val="1300"/>
              </a:spcAft>
            </a:pPr>
            <a:r>
              <a:rPr lang="zh-CN" altLang="zh-CN" sz="3200" b="1" kern="100" dirty="0">
                <a:latin typeface="Arial" panose="020B0604020202020204" pitchFamily="34" charset="0"/>
                <a:ea typeface="黑体" panose="02010609060101010101" pitchFamily="49" charset="-122"/>
                <a:cs typeface="Times New Roman" panose="02020603050405020304" pitchFamily="18" charset="0"/>
              </a:rPr>
              <a:t>目标</a:t>
            </a:r>
            <a:r>
              <a:rPr lang="zh-CN" altLang="en-US" sz="3200" b="1" kern="100" dirty="0">
                <a:latin typeface="Arial" panose="020B0604020202020204" pitchFamily="34" charset="0"/>
                <a:ea typeface="黑体" panose="02010609060101010101" pitchFamily="49" charset="-122"/>
                <a:cs typeface="Times New Roman" panose="02020603050405020304" pitchFamily="18" charset="0"/>
              </a:rPr>
              <a:t>：</a:t>
            </a:r>
            <a:endParaRPr lang="zh-CN" altLang="zh-CN" sz="3200" b="1" kern="100" dirty="0">
              <a:latin typeface="Arial" panose="020B0604020202020204" pitchFamily="34" charset="0"/>
              <a:ea typeface="黑体" panose="02010609060101010101" pitchFamily="49"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软件开发的意图</a:t>
            </a:r>
            <a:r>
              <a:rPr lang="zh-CN" altLang="zh-CN" sz="2000" kern="100" dirty="0">
                <a:latin typeface="Calibri" panose="020F0502020204030204" pitchFamily="34" charset="0"/>
                <a:ea typeface="Times New Roman" panose="02020603050405020304" pitchFamily="18" charset="0"/>
                <a:cs typeface="Times New Roman" panose="02020603050405020304" pitchFamily="18" charset="0"/>
              </a:rPr>
              <a:t> </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为了使师生间交易、转手图书更加方便，减轻不必要的资源消耗。</a:t>
            </a:r>
            <a:r>
              <a:rPr lang="zh-CN" altLang="zh-CN" sz="2000" kern="100" dirty="0">
                <a:latin typeface="Calibri" panose="020F0502020204030204" pitchFamily="34" charset="0"/>
                <a:ea typeface="Times New Roman" panose="02020603050405020304" pitchFamily="18" charset="0"/>
                <a:cs typeface="Times New Roman" panose="02020603050405020304" pitchFamily="18" charset="0"/>
              </a:rPr>
              <a:t> </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应用目标</a:t>
            </a:r>
            <a:r>
              <a:rPr lang="zh-CN" altLang="zh-CN" sz="2000" kern="100" dirty="0">
                <a:latin typeface="Calibri" panose="020F0502020204030204" pitchFamily="34" charset="0"/>
                <a:ea typeface="Times New Roman" panose="02020603050405020304" pitchFamily="18" charset="0"/>
                <a:cs typeface="Times New Roman" panose="02020603050405020304" pitchFamily="18" charset="0"/>
              </a:rPr>
              <a:t> </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通过本系统的软件，满足城市学院有闲置书籍转手、出售或有借阅、购买书籍需求的广大同学提供的一个小平台，大家可以简单方便快捷地打开微信进入我们的小程序进入平台，解决自己的需求，使囤积的书籍有所利用，避免了浪费。</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作用范围</a:t>
            </a:r>
            <a:r>
              <a:rPr lang="zh-CN" altLang="zh-CN" sz="2000" kern="100" dirty="0">
                <a:latin typeface="Calibri" panose="020F0502020204030204" pitchFamily="34" charset="0"/>
                <a:ea typeface="Times New Roman" panose="02020603050405020304" pitchFamily="18" charset="0"/>
                <a:cs typeface="Times New Roman" panose="02020603050405020304" pitchFamily="18" charset="0"/>
              </a:rPr>
              <a:t> </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本软件适用于有所需求的校内用</a:t>
            </a:r>
            <a:r>
              <a:rPr lang="zh-CN" altLang="zh-CN" sz="2000"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户的装有微信的智能设备。</a:t>
            </a:r>
            <a:endPar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 </a:t>
            </a:r>
            <a:endParaRPr lang="zh-CN" altLang="zh-CN" sz="2000" kern="100" dirty="0">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en-US" altLang="zh-CN" sz="2000"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4.</a:t>
            </a:r>
            <a:r>
              <a:rPr lang="zh-CN" altLang="zh-CN" sz="2000"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软件性质</a:t>
            </a:r>
            <a:r>
              <a:rPr lang="zh-CN" altLang="zh-CN" sz="2000" kern="100" dirty="0">
                <a:solidFill>
                  <a:schemeClr val="bg2"/>
                </a:solidFill>
                <a:latin typeface="Calibri" panose="020F0502020204030204" pitchFamily="34" charset="0"/>
                <a:ea typeface="Times New Roman" panose="02020603050405020304" pitchFamily="18" charset="0"/>
                <a:cs typeface="Times New Roman" panose="02020603050405020304" pitchFamily="18" charset="0"/>
              </a:rPr>
              <a:t> </a:t>
            </a:r>
            <a:r>
              <a:rPr lang="zh-CN" altLang="zh-CN" sz="2000"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a:t>
            </a:r>
            <a:r>
              <a:rPr lang="zh-CN" altLang="zh-CN" sz="2000" kern="100" dirty="0">
                <a:solidFill>
                  <a:schemeClr val="bg2"/>
                </a:solidFill>
                <a:latin typeface="Calibri" panose="020F0502020204030204" pitchFamily="34" charset="0"/>
                <a:ea typeface="Times New Roman" panose="02020603050405020304" pitchFamily="18" charset="0"/>
                <a:cs typeface="Times New Roman" panose="02020603050405020304" pitchFamily="18" charset="0"/>
              </a:rPr>
              <a:t> </a:t>
            </a:r>
            <a:endPar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endParaRPr>
          </a:p>
          <a:p>
            <a:pPr indent="266700">
              <a:lnSpc>
                <a:spcPct val="125000"/>
              </a:lnSpc>
            </a:pPr>
            <a:r>
              <a:rPr lang="zh-CN" altLang="zh-CN" sz="2000" kern="100" dirty="0">
                <a:solidFill>
                  <a:schemeClr val="bg2"/>
                </a:solidFill>
                <a:latin typeface="Times New Roman" panose="02020603050405020304" pitchFamily="18" charset="0"/>
                <a:ea typeface="宋体" panose="02010600030101010101" pitchFamily="2" charset="-122"/>
                <a:cs typeface="Times New Roman" panose="02020603050405020304" pitchFamily="18" charset="0"/>
              </a:rPr>
              <a:t>本软件产品是一项独立的软件，而且全部内容自含，和其他的系统没有冲突。</a:t>
            </a:r>
            <a:endParaRPr lang="zh-CN" altLang="zh-CN" sz="2000" kern="100" dirty="0">
              <a:solidFill>
                <a:schemeClr val="bg2"/>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2528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TotalTime>
  <Words>1460</Words>
  <Application>Microsoft Office PowerPoint</Application>
  <PresentationFormat>宽屏</PresentationFormat>
  <Paragraphs>258</Paragraphs>
  <Slides>39</Slides>
  <Notes>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39</vt:i4>
      </vt:variant>
    </vt:vector>
  </HeadingPairs>
  <TitlesOfParts>
    <vt:vector size="53" baseType="lpstr">
      <vt:lpstr>DejaVu Sans</vt:lpstr>
      <vt:lpstr>等线</vt:lpstr>
      <vt:lpstr>方正兰亭超细黑简体</vt:lpstr>
      <vt:lpstr>宋体</vt:lpstr>
      <vt:lpstr>微软雅黑</vt:lpstr>
      <vt:lpstr>微软雅黑 Light</vt:lpstr>
      <vt:lpstr>Arial</vt:lpstr>
      <vt:lpstr>Calibri</vt:lpstr>
      <vt:lpstr>Calibri Light</vt:lpstr>
      <vt:lpstr>Cambria</vt:lpstr>
      <vt:lpstr>Times New Roman</vt:lpstr>
      <vt:lpstr>1_Office 主题​​</vt:lpstr>
      <vt:lpstr>Package</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98</cp:revision>
  <dcterms:created xsi:type="dcterms:W3CDTF">2017-08-30T16:41:04Z</dcterms:created>
  <dcterms:modified xsi:type="dcterms:W3CDTF">2019-04-15T07:14:55Z</dcterms:modified>
</cp:coreProperties>
</file>